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8" r:id="rId2"/>
    <p:sldId id="307" r:id="rId3"/>
    <p:sldId id="308" r:id="rId4"/>
    <p:sldId id="298" r:id="rId5"/>
    <p:sldId id="310" r:id="rId6"/>
    <p:sldId id="282" r:id="rId7"/>
    <p:sldId id="299" r:id="rId8"/>
    <p:sldId id="280" r:id="rId9"/>
    <p:sldId id="281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300" r:id="rId19"/>
    <p:sldId id="291" r:id="rId20"/>
    <p:sldId id="292" r:id="rId21"/>
    <p:sldId id="305" r:id="rId22"/>
    <p:sldId id="301" r:id="rId23"/>
    <p:sldId id="295" r:id="rId24"/>
    <p:sldId id="296" r:id="rId25"/>
    <p:sldId id="302" r:id="rId26"/>
    <p:sldId id="303" r:id="rId27"/>
    <p:sldId id="304" r:id="rId28"/>
    <p:sldId id="294" r:id="rId29"/>
    <p:sldId id="306" r:id="rId30"/>
    <p:sldId id="30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5E32"/>
    <a:srgbClr val="0000FF"/>
    <a:srgbClr val="9900CC"/>
    <a:srgbClr val="006000"/>
    <a:srgbClr val="FFFFFF"/>
    <a:srgbClr val="F8F200"/>
    <a:srgbClr val="800080"/>
    <a:srgbClr val="F2F2F2"/>
    <a:srgbClr val="CC00CC"/>
    <a:srgbClr val="7A3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7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89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7A48E-1964-457D-B227-5F3A09DF7541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F0F6C-B4E4-4309-8028-6C89D71DCE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225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115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104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613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674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38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484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20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254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014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40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987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053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D0098-C507-4165-803F-6096284DEE5A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14605-1876-4BBE-AE32-1D56076C9A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08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-GPPB\GPPB%20WS%202020-21+2022-23\plus%2023-24\36L%20mal%2012E.doc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pdf-Dateien\F&#252;r%20Lehre\ab%20Februar%202022\Die%20Chapter%20zu%20h&#178;%20und%20GxE\Daten%20zu%20Yingzhe%20Wang%20S%20h&#178;%20i%20Gain%20aus%20EXCEL.docx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273" y="3487592"/>
            <a:ext cx="7255727" cy="33639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feld 2"/>
          <p:cNvSpPr txBox="1"/>
          <p:nvPr/>
        </p:nvSpPr>
        <p:spPr>
          <a:xfrm>
            <a:off x="95999" y="5054369"/>
            <a:ext cx="5798719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UNPLAB-h²_GxE_Ch5[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BredersEquation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‘The’ Breeder’s Equation: G=h²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2" y="96001"/>
            <a:ext cx="12035972" cy="22055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5839968" y="171399"/>
            <a:ext cx="6247213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/>
              <a:t>https://www.uni-goettingen.de/en/48115.html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9" y="2404869"/>
            <a:ext cx="12000000" cy="10440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11753385" y="6365560"/>
            <a:ext cx="43861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74680" y="3244334"/>
            <a:ext cx="1442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Segoe UI" panose="020B0502040204020203" pitchFamily="34" charset="0"/>
              </a:rPr>
              <a:t>*theory*.ppt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374680" y="3244334"/>
            <a:ext cx="1442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Segoe UI" panose="020B0502040204020203" pitchFamily="34" charset="0"/>
              </a:rPr>
              <a:t>*theory*.ppt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9259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9883" y="3591743"/>
            <a:ext cx="12074384" cy="314701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Predicted Gain from Selection is:</a:t>
            </a:r>
            <a:endParaRPr lang="en-GB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G=h²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=h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baseline="-25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	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 below how these two guises relate to each ether</a:t>
            </a:r>
            <a:endParaRPr lang="en-GB" sz="105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GB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G=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[h²]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σ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baseline="-25000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[h]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endParaRPr lang="en-GB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GB" sz="1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Breeder’s Equation in two guises.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Gain from Selection, predicted based on </a:t>
            </a:r>
            <a:r>
              <a:rPr lang="en-GB" dirty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phenotypic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standard deviation: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= h</a:t>
            </a:r>
            <a:r>
              <a:rPr lang="en-GB" dirty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(e.g. G = 0.49 ∙ 0.798 ∙ </a:t>
            </a:r>
            <a:r>
              <a:rPr lang="en-GB" dirty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1.00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Gain from Selection, predicted based on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genotypic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standard deviation:  G = h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baseline="-25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(e.g. G = 0.70 ∙ 0.798 ∙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0.70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some tradition, you find,  instead of Gain from Selection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rather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Selection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h²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Whichever version of the equation you take, it never employs variance, neither genetic nor phenotypic variance. 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employs the (genetic or phenotypic)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standard deviation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along with the natural [unit of the trait]; not its square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" name="Textfeld 5"/>
          <p:cNvSpPr txBox="1"/>
          <p:nvPr/>
        </p:nvSpPr>
        <p:spPr>
          <a:xfrm>
            <a:off x="11548532" y="6360847"/>
            <a:ext cx="619905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10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92771" y="958423"/>
            <a:ext cx="9431496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we Employ 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Breeders‘ Equation as G = h² ∙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 </a:t>
            </a:r>
            <a:b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as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 = h²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we do not guess but we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estimate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b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 calculate! We do not look into the crystal ball. Still, as long as we employ estimated parameters such as σ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σ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h², what we do is forecasting, prediction. </a:t>
            </a:r>
            <a:b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Dealing with such results requires some care, and validation should be sought.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Realized h² 	= Genetic gain G / realized S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Estimated h² 	= σ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σ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 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h² in broad sense; estimated </a:t>
            </a: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ANOVA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GB" sz="105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800" y="59267"/>
            <a:ext cx="12073467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Fortune-telling. Divination. Forecasting. Estimation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. Guessing. Clairvoyance. 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Prévisions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Déviner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Estimer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Erraten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Vorhersagen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Schätzen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91" y="3507989"/>
            <a:ext cx="2534764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ChatGPT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See four fin-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gers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no thumb ;-)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3" y="945953"/>
            <a:ext cx="2517371" cy="25173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ight Triangle 7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053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1261" y="1828800"/>
            <a:ext cx="7311390" cy="4891833"/>
            <a:chOff x="61261" y="1828800"/>
            <a:chExt cx="7311390" cy="4891833"/>
          </a:xfrm>
        </p:grpSpPr>
        <p:sp>
          <p:nvSpPr>
            <p:cNvPr id="4" name="Rectangle 3"/>
            <p:cNvSpPr/>
            <p:nvPr/>
          </p:nvSpPr>
          <p:spPr>
            <a:xfrm>
              <a:off x="61261" y="1828800"/>
              <a:ext cx="7311390" cy="48396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61261" y="4135310"/>
              <a:ext cx="7311390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noProof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Utz, H. F. and Schnell, F. W. (1973). Optimum number of places and optimum intensity of selection in three-stage selection processes. In: Proceedings of the First Meeting of Eucarpia, Section Biometrics in Plant Breeding, H. Rundfelt and G. Wricke (eds), 63-68. Hannover: Druckerei und Buchbinderei der Tierarzlichen Hochschule. </a:t>
              </a:r>
            </a:p>
            <a:p>
              <a:endParaRPr lang="en-GB" dirty="0"/>
            </a:p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Hanson, W. D. and Brim, C. A. (1963). Optimum allocation of test material for two-stage testing with application of soybean lines. Crop Science 3, 43-49. </a:t>
              </a: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261" y="2012516"/>
              <a:ext cx="7311390" cy="2057400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61261" y="84749"/>
            <a:ext cx="12075726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Multi-Stage Selection. Stepwise selection.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1" y="718139"/>
            <a:ext cx="12075726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After having tested a panel of candidates in a first environment (or season) … you may either take the best ones,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recombine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them to release a new segregating generation, create new opportunity for transgression; or you may take the best ones and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directly test them again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in further environments.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40838" y="1695729"/>
            <a:ext cx="4696150" cy="175432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means: You need fresh propagules of them without genetic change. So, they are inbred lines, clones, or hybrids.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worked with progenies from segregating genotypes ... then you either have remnant seed or trouble to re-test them.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7274" y="3548013"/>
            <a:ext cx="4662283" cy="14773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you test the selected ones ‚again‘ in a next season, then you exploit the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opportu-nity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accumulate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data across more than one season. You increase heritability; pro-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bably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you increase gain from selection.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274" y="5052275"/>
            <a:ext cx="2443871" cy="16292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feld 5">
            <a:extLst>
              <a:ext uri="{FF2B5EF4-FFF2-40B4-BE49-F238E27FC236}">
                <a16:creationId xmlns:a16="http://schemas.microsoft.com/office/drawing/2014/main" id="{5CDC8804-A199-4E9E-97E1-21DCB3D5DD8F}"/>
              </a:ext>
            </a:extLst>
          </p:cNvPr>
          <p:cNvSpPr txBox="1"/>
          <p:nvPr/>
        </p:nvSpPr>
        <p:spPr>
          <a:xfrm>
            <a:off x="11440488" y="5090254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11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106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61556" y="819377"/>
            <a:ext cx="7421905" cy="581697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*Take note, data here is ranked according to column of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1. Year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some breeding schemes, candidates are tested across more than one season. In a first season, several candidates will be found as con-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vincingly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inferior and breeders kick them out. Only those that have already been provisionally approved are tested again in a next season. This may go on across three or four seasons, even. Such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Multistep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Selection can be a powerful, budget-saving strategy.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GB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Take actual data, let us employ them as example:</a:t>
            </a:r>
          </a:p>
          <a:p>
            <a:pPr marL="400050" indent="-400050">
              <a:spcAft>
                <a:spcPts val="0"/>
              </a:spcAft>
              <a:buAutoNum type="romanUcParenBoth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Select the best 12 lines according to the data of the first year. </a:t>
            </a:r>
          </a:p>
          <a:p>
            <a:pPr marL="400050" indent="-400050">
              <a:spcAft>
                <a:spcPts val="0"/>
              </a:spcAft>
              <a:buAutoNum type="romanUcParenBoth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Select among them the best 6 lines according to the second year. </a:t>
            </a:r>
          </a:p>
          <a:p>
            <a:pPr marL="400050" indent="-400050">
              <a:spcAft>
                <a:spcPts val="0"/>
              </a:spcAft>
              <a:buAutoNum type="romanUcParenBoth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Select among these the best 3 lines according to the third year.</a:t>
            </a:r>
          </a:p>
          <a:p>
            <a:pPr marL="400050" indent="-400050">
              <a:spcAft>
                <a:spcPts val="0"/>
              </a:spcAft>
              <a:buAutoNum type="romanUcParenBoth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Compare the outcome with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data 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from testing them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across four seasons (‘All Years’ data’; this then ~ approx. true data</a:t>
            </a: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</a:p>
          <a:p>
            <a:pPr marL="400050" indent="-400050">
              <a:spcAft>
                <a:spcPts val="0"/>
              </a:spcAft>
              <a:buAutoNum type="romanUcParenBoth"/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When selecting among those that stayed for test in the second year, will you use their first-seasons data, too? Or will you select only based on their (ready-at-hand) second-season results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It is oftentimes challenging to have data from this season on time consistent with last season data so that the two can be merged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61556" y="54955"/>
            <a:ext cx="7421905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Consider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Multistep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Selection (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Mehrstufenselektion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Textfeld 5"/>
          <p:cNvSpPr txBox="1"/>
          <p:nvPr/>
        </p:nvSpPr>
        <p:spPr>
          <a:xfrm>
            <a:off x="11386266" y="6360847"/>
            <a:ext cx="78217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12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237535"/>
            <a:ext cx="4661556" cy="6811181"/>
            <a:chOff x="0" y="237535"/>
            <a:chExt cx="4661556" cy="6811181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59929347"/>
                </p:ext>
              </p:extLst>
            </p:nvPr>
          </p:nvGraphicFramePr>
          <p:xfrm>
            <a:off x="0" y="568716"/>
            <a:ext cx="4475852" cy="6480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10" name="Document" r:id="rId3" imgW="5938402" imgH="8597436" progId="Word.Document.12">
                    <p:link updateAutomatic="1"/>
                  </p:oleObj>
                </mc:Choice>
                <mc:Fallback>
                  <p:oleObj name="Document" r:id="rId3" imgW="5938402" imgH="8597436" progId="Word.Document.12">
                    <p:link updateAutomatic="1"/>
                    <p:pic>
                      <p:nvPicPr>
                        <p:cNvPr id="6" name="Object 5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0" y="568716"/>
                          <a:ext cx="4475852" cy="6480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" name="TextBox 1"/>
            <p:cNvSpPr txBox="1"/>
            <p:nvPr/>
          </p:nvSpPr>
          <p:spPr>
            <a:xfrm>
              <a:off x="702298" y="237535"/>
              <a:ext cx="395925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 Narrow" panose="020B0606020202030204" pitchFamily="34" charset="0"/>
                  <a:cs typeface="Arial" panose="020B0604020202020204" pitchFamily="34" charset="0"/>
                </a:rPr>
                <a:t>Means across environments (3 </a:t>
              </a:r>
              <a:r>
                <a:rPr lang="en-GB" dirty="0" err="1">
                  <a:latin typeface="Arial Narrow" panose="020B0606020202030204" pitchFamily="34" charset="0"/>
                  <a:cs typeface="Arial" panose="020B0604020202020204" pitchFamily="34" charset="0"/>
                </a:rPr>
                <a:t>locs</a:t>
              </a:r>
              <a:r>
                <a:rPr lang="en-GB" dirty="0">
                  <a:latin typeface="Arial Narrow" panose="020B0606020202030204" pitchFamily="34" charset="0"/>
                  <a:cs typeface="Arial" panose="020B0604020202020204" pitchFamily="34" charset="0"/>
                </a:rPr>
                <a:t>. / year)</a:t>
              </a:r>
            </a:p>
            <a:p>
              <a:r>
                <a:rPr lang="en-GB" b="1" dirty="0">
                  <a:latin typeface="Arial Narrow" panose="020B0606020202030204" pitchFamily="34" charset="0"/>
                  <a:cs typeface="Arial" panose="020B0604020202020204" pitchFamily="34" charset="0"/>
                </a:rPr>
                <a:t>1. Year     2. Year   3. Year   4. Year  All Ys. 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752475" y="568716"/>
            <a:ext cx="876578" cy="6067638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553214-0365-417E-922B-8C2B54962BD1}"/>
              </a:ext>
            </a:extLst>
          </p:cNvPr>
          <p:cNvSpPr/>
          <p:nvPr/>
        </p:nvSpPr>
        <p:spPr>
          <a:xfrm>
            <a:off x="3781228" y="561313"/>
            <a:ext cx="694623" cy="6067638"/>
          </a:xfrm>
          <a:prstGeom prst="rect">
            <a:avLst/>
          </a:prstGeom>
          <a:noFill/>
          <a:ln w="28575"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47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roup 290"/>
          <p:cNvGrpSpPr>
            <a:grpSpLocks noChangeAspect="1"/>
          </p:cNvGrpSpPr>
          <p:nvPr/>
        </p:nvGrpSpPr>
        <p:grpSpPr>
          <a:xfrm>
            <a:off x="129038" y="1112004"/>
            <a:ext cx="7017190" cy="5608511"/>
            <a:chOff x="446088" y="1386946"/>
            <a:chExt cx="5946775" cy="47529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5" name="Group 207"/>
            <p:cNvGrpSpPr>
              <a:grpSpLocks/>
            </p:cNvGrpSpPr>
            <p:nvPr/>
          </p:nvGrpSpPr>
          <p:grpSpPr bwMode="auto">
            <a:xfrm>
              <a:off x="446088" y="1386946"/>
              <a:ext cx="5946775" cy="4752975"/>
              <a:chOff x="1007" y="663"/>
              <a:chExt cx="3746" cy="2994"/>
            </a:xfrm>
          </p:grpSpPr>
          <p:sp>
            <p:nvSpPr>
              <p:cNvPr id="6" name="Rectangle 7"/>
              <p:cNvSpPr>
                <a:spLocks noChangeArrowheads="1"/>
              </p:cNvSpPr>
              <p:nvPr/>
            </p:nvSpPr>
            <p:spPr bwMode="auto">
              <a:xfrm>
                <a:off x="1007" y="663"/>
                <a:ext cx="3746" cy="299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7" name="Line 8"/>
              <p:cNvSpPr>
                <a:spLocks noChangeShapeType="1"/>
              </p:cNvSpPr>
              <p:nvPr/>
            </p:nvSpPr>
            <p:spPr bwMode="auto">
              <a:xfrm flipV="1">
                <a:off x="1449" y="854"/>
                <a:ext cx="1" cy="236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Line 9"/>
              <p:cNvSpPr>
                <a:spLocks noChangeShapeType="1"/>
              </p:cNvSpPr>
              <p:nvPr/>
            </p:nvSpPr>
            <p:spPr bwMode="auto">
              <a:xfrm flipV="1">
                <a:off x="3809" y="854"/>
                <a:ext cx="1" cy="236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 flipH="1">
                <a:off x="1405" y="3214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Line 11"/>
              <p:cNvSpPr>
                <a:spLocks noChangeShapeType="1"/>
              </p:cNvSpPr>
              <p:nvPr/>
            </p:nvSpPr>
            <p:spPr bwMode="auto">
              <a:xfrm>
                <a:off x="3809" y="3214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12"/>
              <p:cNvSpPr>
                <a:spLocks noChangeArrowheads="1"/>
              </p:cNvSpPr>
              <p:nvPr/>
            </p:nvSpPr>
            <p:spPr bwMode="auto">
              <a:xfrm>
                <a:off x="1233" y="3162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26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12" name="Line 13"/>
              <p:cNvSpPr>
                <a:spLocks noChangeShapeType="1"/>
              </p:cNvSpPr>
              <p:nvPr/>
            </p:nvSpPr>
            <p:spPr bwMode="auto">
              <a:xfrm flipH="1">
                <a:off x="1405" y="3017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Line 14"/>
              <p:cNvSpPr>
                <a:spLocks noChangeShapeType="1"/>
              </p:cNvSpPr>
              <p:nvPr/>
            </p:nvSpPr>
            <p:spPr bwMode="auto">
              <a:xfrm>
                <a:off x="3809" y="3017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Rectangle 15"/>
              <p:cNvSpPr>
                <a:spLocks noChangeArrowheads="1"/>
              </p:cNvSpPr>
              <p:nvPr/>
            </p:nvSpPr>
            <p:spPr bwMode="auto">
              <a:xfrm>
                <a:off x="1233" y="2966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28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15" name="Line 16"/>
              <p:cNvSpPr>
                <a:spLocks noChangeShapeType="1"/>
              </p:cNvSpPr>
              <p:nvPr/>
            </p:nvSpPr>
            <p:spPr bwMode="auto">
              <a:xfrm flipH="1">
                <a:off x="1405" y="2821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Line 17"/>
              <p:cNvSpPr>
                <a:spLocks noChangeShapeType="1"/>
              </p:cNvSpPr>
              <p:nvPr/>
            </p:nvSpPr>
            <p:spPr bwMode="auto">
              <a:xfrm>
                <a:off x="3809" y="2821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Rectangle 18"/>
              <p:cNvSpPr>
                <a:spLocks noChangeArrowheads="1"/>
              </p:cNvSpPr>
              <p:nvPr/>
            </p:nvSpPr>
            <p:spPr bwMode="auto">
              <a:xfrm>
                <a:off x="1233" y="2770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30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18" name="Line 19"/>
              <p:cNvSpPr>
                <a:spLocks noChangeShapeType="1"/>
              </p:cNvSpPr>
              <p:nvPr/>
            </p:nvSpPr>
            <p:spPr bwMode="auto">
              <a:xfrm flipH="1">
                <a:off x="1405" y="2624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Line 20"/>
              <p:cNvSpPr>
                <a:spLocks noChangeShapeType="1"/>
              </p:cNvSpPr>
              <p:nvPr/>
            </p:nvSpPr>
            <p:spPr bwMode="auto">
              <a:xfrm>
                <a:off x="3809" y="2624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Rectangle 21"/>
              <p:cNvSpPr>
                <a:spLocks noChangeArrowheads="1"/>
              </p:cNvSpPr>
              <p:nvPr/>
            </p:nvSpPr>
            <p:spPr bwMode="auto">
              <a:xfrm>
                <a:off x="1233" y="2573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32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21" name="Line 22"/>
              <p:cNvSpPr>
                <a:spLocks noChangeShapeType="1"/>
              </p:cNvSpPr>
              <p:nvPr/>
            </p:nvSpPr>
            <p:spPr bwMode="auto">
              <a:xfrm flipH="1">
                <a:off x="1405" y="2427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Line 23"/>
              <p:cNvSpPr>
                <a:spLocks noChangeShapeType="1"/>
              </p:cNvSpPr>
              <p:nvPr/>
            </p:nvSpPr>
            <p:spPr bwMode="auto">
              <a:xfrm>
                <a:off x="3809" y="2427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Rectangle 24"/>
              <p:cNvSpPr>
                <a:spLocks noChangeArrowheads="1"/>
              </p:cNvSpPr>
              <p:nvPr/>
            </p:nvSpPr>
            <p:spPr bwMode="auto">
              <a:xfrm>
                <a:off x="1233" y="2376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34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24" name="Line 25"/>
              <p:cNvSpPr>
                <a:spLocks noChangeShapeType="1"/>
              </p:cNvSpPr>
              <p:nvPr/>
            </p:nvSpPr>
            <p:spPr bwMode="auto">
              <a:xfrm flipH="1">
                <a:off x="1405" y="2231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Line 26"/>
              <p:cNvSpPr>
                <a:spLocks noChangeShapeType="1"/>
              </p:cNvSpPr>
              <p:nvPr/>
            </p:nvSpPr>
            <p:spPr bwMode="auto">
              <a:xfrm>
                <a:off x="3809" y="2231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ctangle 27"/>
              <p:cNvSpPr>
                <a:spLocks noChangeArrowheads="1"/>
              </p:cNvSpPr>
              <p:nvPr/>
            </p:nvSpPr>
            <p:spPr bwMode="auto">
              <a:xfrm>
                <a:off x="1233" y="2180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36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27" name="Line 28"/>
              <p:cNvSpPr>
                <a:spLocks noChangeShapeType="1"/>
              </p:cNvSpPr>
              <p:nvPr/>
            </p:nvSpPr>
            <p:spPr bwMode="auto">
              <a:xfrm flipH="1">
                <a:off x="1405" y="2034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Line 29"/>
              <p:cNvSpPr>
                <a:spLocks noChangeShapeType="1"/>
              </p:cNvSpPr>
              <p:nvPr/>
            </p:nvSpPr>
            <p:spPr bwMode="auto">
              <a:xfrm>
                <a:off x="3809" y="2034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ctangle 30"/>
              <p:cNvSpPr>
                <a:spLocks noChangeArrowheads="1"/>
              </p:cNvSpPr>
              <p:nvPr/>
            </p:nvSpPr>
            <p:spPr bwMode="auto">
              <a:xfrm>
                <a:off x="1233" y="1983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38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30" name="Line 31"/>
              <p:cNvSpPr>
                <a:spLocks noChangeShapeType="1"/>
              </p:cNvSpPr>
              <p:nvPr/>
            </p:nvSpPr>
            <p:spPr bwMode="auto">
              <a:xfrm flipH="1">
                <a:off x="1405" y="1838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Line 32"/>
              <p:cNvSpPr>
                <a:spLocks noChangeShapeType="1"/>
              </p:cNvSpPr>
              <p:nvPr/>
            </p:nvSpPr>
            <p:spPr bwMode="auto">
              <a:xfrm>
                <a:off x="3809" y="1838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ectangle 33"/>
              <p:cNvSpPr>
                <a:spLocks noChangeArrowheads="1"/>
              </p:cNvSpPr>
              <p:nvPr/>
            </p:nvSpPr>
            <p:spPr bwMode="auto">
              <a:xfrm>
                <a:off x="1233" y="1786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40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33" name="Line 34"/>
              <p:cNvSpPr>
                <a:spLocks noChangeShapeType="1"/>
              </p:cNvSpPr>
              <p:nvPr/>
            </p:nvSpPr>
            <p:spPr bwMode="auto">
              <a:xfrm flipH="1">
                <a:off x="1405" y="1641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Line 35"/>
              <p:cNvSpPr>
                <a:spLocks noChangeShapeType="1"/>
              </p:cNvSpPr>
              <p:nvPr/>
            </p:nvSpPr>
            <p:spPr bwMode="auto">
              <a:xfrm>
                <a:off x="3809" y="1641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Rectangle 36"/>
              <p:cNvSpPr>
                <a:spLocks noChangeArrowheads="1"/>
              </p:cNvSpPr>
              <p:nvPr/>
            </p:nvSpPr>
            <p:spPr bwMode="auto">
              <a:xfrm>
                <a:off x="1233" y="1590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42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36" name="Line 37"/>
              <p:cNvSpPr>
                <a:spLocks noChangeShapeType="1"/>
              </p:cNvSpPr>
              <p:nvPr/>
            </p:nvSpPr>
            <p:spPr bwMode="auto">
              <a:xfrm flipH="1">
                <a:off x="1405" y="1444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Line 38"/>
              <p:cNvSpPr>
                <a:spLocks noChangeShapeType="1"/>
              </p:cNvSpPr>
              <p:nvPr/>
            </p:nvSpPr>
            <p:spPr bwMode="auto">
              <a:xfrm>
                <a:off x="3809" y="1444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Rectangle 39"/>
              <p:cNvSpPr>
                <a:spLocks noChangeArrowheads="1"/>
              </p:cNvSpPr>
              <p:nvPr/>
            </p:nvSpPr>
            <p:spPr bwMode="auto">
              <a:xfrm>
                <a:off x="1233" y="1393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44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39" name="Line 40"/>
              <p:cNvSpPr>
                <a:spLocks noChangeShapeType="1"/>
              </p:cNvSpPr>
              <p:nvPr/>
            </p:nvSpPr>
            <p:spPr bwMode="auto">
              <a:xfrm flipH="1">
                <a:off x="1405" y="1248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Line 41"/>
              <p:cNvSpPr>
                <a:spLocks noChangeShapeType="1"/>
              </p:cNvSpPr>
              <p:nvPr/>
            </p:nvSpPr>
            <p:spPr bwMode="auto">
              <a:xfrm>
                <a:off x="3809" y="1248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Rectangle 42"/>
              <p:cNvSpPr>
                <a:spLocks noChangeArrowheads="1"/>
              </p:cNvSpPr>
              <p:nvPr/>
            </p:nvSpPr>
            <p:spPr bwMode="auto">
              <a:xfrm>
                <a:off x="1233" y="1196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46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42" name="Line 43"/>
              <p:cNvSpPr>
                <a:spLocks noChangeShapeType="1"/>
              </p:cNvSpPr>
              <p:nvPr/>
            </p:nvSpPr>
            <p:spPr bwMode="auto">
              <a:xfrm flipH="1">
                <a:off x="1405" y="1051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Line 44"/>
              <p:cNvSpPr>
                <a:spLocks noChangeShapeType="1"/>
              </p:cNvSpPr>
              <p:nvPr/>
            </p:nvSpPr>
            <p:spPr bwMode="auto">
              <a:xfrm>
                <a:off x="3809" y="1051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Rectangle 45"/>
              <p:cNvSpPr>
                <a:spLocks noChangeArrowheads="1"/>
              </p:cNvSpPr>
              <p:nvPr/>
            </p:nvSpPr>
            <p:spPr bwMode="auto">
              <a:xfrm>
                <a:off x="1233" y="1000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48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45" name="Line 46"/>
              <p:cNvSpPr>
                <a:spLocks noChangeShapeType="1"/>
              </p:cNvSpPr>
              <p:nvPr/>
            </p:nvSpPr>
            <p:spPr bwMode="auto">
              <a:xfrm flipH="1">
                <a:off x="1405" y="854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Line 47"/>
              <p:cNvSpPr>
                <a:spLocks noChangeShapeType="1"/>
              </p:cNvSpPr>
              <p:nvPr/>
            </p:nvSpPr>
            <p:spPr bwMode="auto">
              <a:xfrm>
                <a:off x="3809" y="854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Rectangle 48"/>
              <p:cNvSpPr>
                <a:spLocks noChangeArrowheads="1"/>
              </p:cNvSpPr>
              <p:nvPr/>
            </p:nvSpPr>
            <p:spPr bwMode="auto">
              <a:xfrm>
                <a:off x="1233" y="803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50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49"/>
              <p:cNvSpPr>
                <a:spLocks noChangeArrowheads="1"/>
              </p:cNvSpPr>
              <p:nvPr/>
            </p:nvSpPr>
            <p:spPr bwMode="auto">
              <a:xfrm rot="16200000">
                <a:off x="-150" y="1986"/>
                <a:ext cx="2574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FF"/>
                    </a:solidFill>
                    <a:cs typeface="Arial" panose="020B0604020202020204" pitchFamily="34" charset="0"/>
                  </a:rPr>
                  <a:t>Mean performance across 4 years 3 locations</a:t>
                </a:r>
              </a:p>
            </p:txBody>
          </p:sp>
          <p:sp>
            <p:nvSpPr>
              <p:cNvPr id="49" name="Line 50"/>
              <p:cNvSpPr>
                <a:spLocks noChangeShapeType="1"/>
              </p:cNvSpPr>
              <p:nvPr/>
            </p:nvSpPr>
            <p:spPr bwMode="auto">
              <a:xfrm>
                <a:off x="1449" y="3214"/>
                <a:ext cx="2360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Line 51"/>
              <p:cNvSpPr>
                <a:spLocks noChangeShapeType="1"/>
              </p:cNvSpPr>
              <p:nvPr/>
            </p:nvSpPr>
            <p:spPr bwMode="auto">
              <a:xfrm>
                <a:off x="1449" y="854"/>
                <a:ext cx="2360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Line 52"/>
              <p:cNvSpPr>
                <a:spLocks noChangeShapeType="1"/>
              </p:cNvSpPr>
              <p:nvPr/>
            </p:nvSpPr>
            <p:spPr bwMode="auto">
              <a:xfrm>
                <a:off x="1449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Line 53"/>
              <p:cNvSpPr>
                <a:spLocks noChangeShapeType="1"/>
              </p:cNvSpPr>
              <p:nvPr/>
            </p:nvSpPr>
            <p:spPr bwMode="auto">
              <a:xfrm flipV="1">
                <a:off x="1449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4"/>
              <p:cNvSpPr>
                <a:spLocks noChangeArrowheads="1"/>
              </p:cNvSpPr>
              <p:nvPr/>
            </p:nvSpPr>
            <p:spPr bwMode="auto">
              <a:xfrm>
                <a:off x="1368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26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54" name="Line 55"/>
              <p:cNvSpPr>
                <a:spLocks noChangeShapeType="1"/>
              </p:cNvSpPr>
              <p:nvPr/>
            </p:nvSpPr>
            <p:spPr bwMode="auto">
              <a:xfrm>
                <a:off x="1646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Line 56"/>
              <p:cNvSpPr>
                <a:spLocks noChangeShapeType="1"/>
              </p:cNvSpPr>
              <p:nvPr/>
            </p:nvSpPr>
            <p:spPr bwMode="auto">
              <a:xfrm flipV="1">
                <a:off x="1646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7"/>
              <p:cNvSpPr>
                <a:spLocks noChangeArrowheads="1"/>
              </p:cNvSpPr>
              <p:nvPr/>
            </p:nvSpPr>
            <p:spPr bwMode="auto">
              <a:xfrm>
                <a:off x="1565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28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57" name="Line 58"/>
              <p:cNvSpPr>
                <a:spLocks noChangeShapeType="1"/>
              </p:cNvSpPr>
              <p:nvPr/>
            </p:nvSpPr>
            <p:spPr bwMode="auto">
              <a:xfrm>
                <a:off x="1842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Line 59"/>
              <p:cNvSpPr>
                <a:spLocks noChangeShapeType="1"/>
              </p:cNvSpPr>
              <p:nvPr/>
            </p:nvSpPr>
            <p:spPr bwMode="auto">
              <a:xfrm flipV="1">
                <a:off x="1842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Rectangle 60"/>
              <p:cNvSpPr>
                <a:spLocks noChangeArrowheads="1"/>
              </p:cNvSpPr>
              <p:nvPr/>
            </p:nvSpPr>
            <p:spPr bwMode="auto">
              <a:xfrm>
                <a:off x="1762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30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60" name="Line 61"/>
              <p:cNvSpPr>
                <a:spLocks noChangeShapeType="1"/>
              </p:cNvSpPr>
              <p:nvPr/>
            </p:nvSpPr>
            <p:spPr bwMode="auto">
              <a:xfrm>
                <a:off x="2039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Line 62"/>
              <p:cNvSpPr>
                <a:spLocks noChangeShapeType="1"/>
              </p:cNvSpPr>
              <p:nvPr/>
            </p:nvSpPr>
            <p:spPr bwMode="auto">
              <a:xfrm flipV="1">
                <a:off x="2039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Rectangle 63"/>
              <p:cNvSpPr>
                <a:spLocks noChangeArrowheads="1"/>
              </p:cNvSpPr>
              <p:nvPr/>
            </p:nvSpPr>
            <p:spPr bwMode="auto">
              <a:xfrm>
                <a:off x="1958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32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63" name="Line 64"/>
              <p:cNvSpPr>
                <a:spLocks noChangeShapeType="1"/>
              </p:cNvSpPr>
              <p:nvPr/>
            </p:nvSpPr>
            <p:spPr bwMode="auto">
              <a:xfrm>
                <a:off x="2236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Line 65"/>
              <p:cNvSpPr>
                <a:spLocks noChangeShapeType="1"/>
              </p:cNvSpPr>
              <p:nvPr/>
            </p:nvSpPr>
            <p:spPr bwMode="auto">
              <a:xfrm flipV="1">
                <a:off x="2236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Rectangle 66"/>
              <p:cNvSpPr>
                <a:spLocks noChangeArrowheads="1"/>
              </p:cNvSpPr>
              <p:nvPr/>
            </p:nvSpPr>
            <p:spPr bwMode="auto">
              <a:xfrm>
                <a:off x="2155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34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66" name="Line 67"/>
              <p:cNvSpPr>
                <a:spLocks noChangeShapeType="1"/>
              </p:cNvSpPr>
              <p:nvPr/>
            </p:nvSpPr>
            <p:spPr bwMode="auto">
              <a:xfrm>
                <a:off x="2432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Line 68"/>
              <p:cNvSpPr>
                <a:spLocks noChangeShapeType="1"/>
              </p:cNvSpPr>
              <p:nvPr/>
            </p:nvSpPr>
            <p:spPr bwMode="auto">
              <a:xfrm flipV="1">
                <a:off x="2432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Rectangle 69"/>
              <p:cNvSpPr>
                <a:spLocks noChangeArrowheads="1"/>
              </p:cNvSpPr>
              <p:nvPr/>
            </p:nvSpPr>
            <p:spPr bwMode="auto">
              <a:xfrm>
                <a:off x="2352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36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69" name="Line 70"/>
              <p:cNvSpPr>
                <a:spLocks noChangeShapeType="1"/>
              </p:cNvSpPr>
              <p:nvPr/>
            </p:nvSpPr>
            <p:spPr bwMode="auto">
              <a:xfrm>
                <a:off x="2629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Line 71"/>
              <p:cNvSpPr>
                <a:spLocks noChangeShapeType="1"/>
              </p:cNvSpPr>
              <p:nvPr/>
            </p:nvSpPr>
            <p:spPr bwMode="auto">
              <a:xfrm flipV="1">
                <a:off x="2629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Rectangle 72"/>
              <p:cNvSpPr>
                <a:spLocks noChangeArrowheads="1"/>
              </p:cNvSpPr>
              <p:nvPr/>
            </p:nvSpPr>
            <p:spPr bwMode="auto">
              <a:xfrm>
                <a:off x="2548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38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72" name="Line 73"/>
              <p:cNvSpPr>
                <a:spLocks noChangeShapeType="1"/>
              </p:cNvSpPr>
              <p:nvPr/>
            </p:nvSpPr>
            <p:spPr bwMode="auto">
              <a:xfrm>
                <a:off x="2825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Line 74"/>
              <p:cNvSpPr>
                <a:spLocks noChangeShapeType="1"/>
              </p:cNvSpPr>
              <p:nvPr/>
            </p:nvSpPr>
            <p:spPr bwMode="auto">
              <a:xfrm flipV="1">
                <a:off x="2825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Rectangle 75"/>
              <p:cNvSpPr>
                <a:spLocks noChangeArrowheads="1"/>
              </p:cNvSpPr>
              <p:nvPr/>
            </p:nvSpPr>
            <p:spPr bwMode="auto">
              <a:xfrm>
                <a:off x="2744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40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75" name="Line 76"/>
              <p:cNvSpPr>
                <a:spLocks noChangeShapeType="1"/>
              </p:cNvSpPr>
              <p:nvPr/>
            </p:nvSpPr>
            <p:spPr bwMode="auto">
              <a:xfrm>
                <a:off x="3022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Line 77"/>
              <p:cNvSpPr>
                <a:spLocks noChangeShapeType="1"/>
              </p:cNvSpPr>
              <p:nvPr/>
            </p:nvSpPr>
            <p:spPr bwMode="auto">
              <a:xfrm flipV="1">
                <a:off x="3022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Rectangle 78"/>
              <p:cNvSpPr>
                <a:spLocks noChangeArrowheads="1"/>
              </p:cNvSpPr>
              <p:nvPr/>
            </p:nvSpPr>
            <p:spPr bwMode="auto">
              <a:xfrm>
                <a:off x="2941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42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78" name="Line 79"/>
              <p:cNvSpPr>
                <a:spLocks noChangeShapeType="1"/>
              </p:cNvSpPr>
              <p:nvPr/>
            </p:nvSpPr>
            <p:spPr bwMode="auto">
              <a:xfrm>
                <a:off x="3219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Line 80"/>
              <p:cNvSpPr>
                <a:spLocks noChangeShapeType="1"/>
              </p:cNvSpPr>
              <p:nvPr/>
            </p:nvSpPr>
            <p:spPr bwMode="auto">
              <a:xfrm flipV="1">
                <a:off x="3219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Rectangle 81"/>
              <p:cNvSpPr>
                <a:spLocks noChangeArrowheads="1"/>
              </p:cNvSpPr>
              <p:nvPr/>
            </p:nvSpPr>
            <p:spPr bwMode="auto">
              <a:xfrm>
                <a:off x="3138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44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81" name="Line 82"/>
              <p:cNvSpPr>
                <a:spLocks noChangeShapeType="1"/>
              </p:cNvSpPr>
              <p:nvPr/>
            </p:nvSpPr>
            <p:spPr bwMode="auto">
              <a:xfrm>
                <a:off x="3415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Line 83"/>
              <p:cNvSpPr>
                <a:spLocks noChangeShapeType="1"/>
              </p:cNvSpPr>
              <p:nvPr/>
            </p:nvSpPr>
            <p:spPr bwMode="auto">
              <a:xfrm flipV="1">
                <a:off x="3415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Rectangle 84"/>
              <p:cNvSpPr>
                <a:spLocks noChangeArrowheads="1"/>
              </p:cNvSpPr>
              <p:nvPr/>
            </p:nvSpPr>
            <p:spPr bwMode="auto">
              <a:xfrm>
                <a:off x="3334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46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84" name="Line 85"/>
              <p:cNvSpPr>
                <a:spLocks noChangeShapeType="1"/>
              </p:cNvSpPr>
              <p:nvPr/>
            </p:nvSpPr>
            <p:spPr bwMode="auto">
              <a:xfrm>
                <a:off x="3612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Line 86"/>
              <p:cNvSpPr>
                <a:spLocks noChangeShapeType="1"/>
              </p:cNvSpPr>
              <p:nvPr/>
            </p:nvSpPr>
            <p:spPr bwMode="auto">
              <a:xfrm flipV="1">
                <a:off x="3612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Rectangle 87"/>
              <p:cNvSpPr>
                <a:spLocks noChangeArrowheads="1"/>
              </p:cNvSpPr>
              <p:nvPr/>
            </p:nvSpPr>
            <p:spPr bwMode="auto">
              <a:xfrm>
                <a:off x="3531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48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87" name="Line 88"/>
              <p:cNvSpPr>
                <a:spLocks noChangeShapeType="1"/>
              </p:cNvSpPr>
              <p:nvPr/>
            </p:nvSpPr>
            <p:spPr bwMode="auto">
              <a:xfrm>
                <a:off x="3809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Line 89"/>
              <p:cNvSpPr>
                <a:spLocks noChangeShapeType="1"/>
              </p:cNvSpPr>
              <p:nvPr/>
            </p:nvSpPr>
            <p:spPr bwMode="auto">
              <a:xfrm flipV="1">
                <a:off x="3809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Rectangle 90"/>
              <p:cNvSpPr>
                <a:spLocks noChangeArrowheads="1"/>
              </p:cNvSpPr>
              <p:nvPr/>
            </p:nvSpPr>
            <p:spPr bwMode="auto">
              <a:xfrm>
                <a:off x="3728" y="3268"/>
                <a:ext cx="137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50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90" name="Rectangle 91"/>
              <p:cNvSpPr>
                <a:spLocks noChangeArrowheads="1"/>
              </p:cNvSpPr>
              <p:nvPr/>
            </p:nvSpPr>
            <p:spPr bwMode="auto">
              <a:xfrm>
                <a:off x="1475" y="3424"/>
                <a:ext cx="2293" cy="1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Performance  in 1st year (mean of 3 </a:t>
                </a:r>
                <a:r>
                  <a:rPr lang="en-GB" altLang="de-DE" dirty="0" err="1">
                    <a:solidFill>
                      <a:srgbClr val="000000"/>
                    </a:solidFill>
                    <a:cs typeface="Arial" panose="020B0604020202020204" pitchFamily="34" charset="0"/>
                  </a:rPr>
                  <a:t>locs</a:t>
                </a:r>
                <a:r>
                  <a:rPr lang="en-GB" altLang="de-DE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.)</a:t>
                </a:r>
                <a:endParaRPr lang="en-GB" altLang="de-DE" dirty="0">
                  <a:cs typeface="Arial" panose="020B0604020202020204" pitchFamily="34" charset="0"/>
                </a:endParaRPr>
              </a:p>
            </p:txBody>
          </p:sp>
          <p:sp>
            <p:nvSpPr>
              <p:cNvPr id="91" name="Oval 92"/>
              <p:cNvSpPr>
                <a:spLocks noChangeArrowheads="1"/>
              </p:cNvSpPr>
              <p:nvPr/>
            </p:nvSpPr>
            <p:spPr bwMode="auto">
              <a:xfrm>
                <a:off x="3407" y="1341"/>
                <a:ext cx="31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92" name="Oval 93"/>
              <p:cNvSpPr>
                <a:spLocks noChangeArrowheads="1"/>
              </p:cNvSpPr>
              <p:nvPr/>
            </p:nvSpPr>
            <p:spPr bwMode="auto">
              <a:xfrm>
                <a:off x="3390" y="1842"/>
                <a:ext cx="31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93" name="Oval 94"/>
              <p:cNvSpPr>
                <a:spLocks noChangeArrowheads="1"/>
              </p:cNvSpPr>
              <p:nvPr/>
            </p:nvSpPr>
            <p:spPr bwMode="auto">
              <a:xfrm>
                <a:off x="3243" y="1846"/>
                <a:ext cx="32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94" name="Oval 95"/>
              <p:cNvSpPr>
                <a:spLocks noChangeArrowheads="1"/>
              </p:cNvSpPr>
              <p:nvPr/>
            </p:nvSpPr>
            <p:spPr bwMode="auto">
              <a:xfrm>
                <a:off x="3199" y="1778"/>
                <a:ext cx="31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95" name="Oval 96"/>
              <p:cNvSpPr>
                <a:spLocks noChangeArrowheads="1"/>
              </p:cNvSpPr>
              <p:nvPr/>
            </p:nvSpPr>
            <p:spPr bwMode="auto">
              <a:xfrm>
                <a:off x="3192" y="1530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96" name="Oval 97"/>
              <p:cNvSpPr>
                <a:spLocks noChangeArrowheads="1"/>
              </p:cNvSpPr>
              <p:nvPr/>
            </p:nvSpPr>
            <p:spPr bwMode="auto">
              <a:xfrm>
                <a:off x="3140" y="1852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97" name="Oval 98"/>
              <p:cNvSpPr>
                <a:spLocks noChangeArrowheads="1"/>
              </p:cNvSpPr>
              <p:nvPr/>
            </p:nvSpPr>
            <p:spPr bwMode="auto">
              <a:xfrm>
                <a:off x="3128" y="1857"/>
                <a:ext cx="32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98" name="Oval 99"/>
              <p:cNvSpPr>
                <a:spLocks noChangeArrowheads="1"/>
              </p:cNvSpPr>
              <p:nvPr/>
            </p:nvSpPr>
            <p:spPr bwMode="auto">
              <a:xfrm>
                <a:off x="3055" y="2075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99" name="Oval 100"/>
              <p:cNvSpPr>
                <a:spLocks noChangeArrowheads="1"/>
              </p:cNvSpPr>
              <p:nvPr/>
            </p:nvSpPr>
            <p:spPr bwMode="auto">
              <a:xfrm>
                <a:off x="3037" y="2124"/>
                <a:ext cx="31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00" name="Oval 101"/>
              <p:cNvSpPr>
                <a:spLocks noChangeArrowheads="1"/>
              </p:cNvSpPr>
              <p:nvPr/>
            </p:nvSpPr>
            <p:spPr bwMode="auto">
              <a:xfrm>
                <a:off x="3032" y="2290"/>
                <a:ext cx="31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01" name="Oval 102"/>
              <p:cNvSpPr>
                <a:spLocks noChangeArrowheads="1"/>
              </p:cNvSpPr>
              <p:nvPr/>
            </p:nvSpPr>
            <p:spPr bwMode="auto">
              <a:xfrm>
                <a:off x="3003" y="2006"/>
                <a:ext cx="31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02" name="Oval 103"/>
              <p:cNvSpPr>
                <a:spLocks noChangeArrowheads="1"/>
              </p:cNvSpPr>
              <p:nvPr/>
            </p:nvSpPr>
            <p:spPr bwMode="auto">
              <a:xfrm>
                <a:off x="2965" y="1647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03" name="Oval 104"/>
              <p:cNvSpPr>
                <a:spLocks noChangeArrowheads="1"/>
              </p:cNvSpPr>
              <p:nvPr/>
            </p:nvSpPr>
            <p:spPr bwMode="auto">
              <a:xfrm>
                <a:off x="2820" y="1726"/>
                <a:ext cx="31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04" name="Oval 105"/>
              <p:cNvSpPr>
                <a:spLocks noChangeArrowheads="1"/>
              </p:cNvSpPr>
              <p:nvPr/>
            </p:nvSpPr>
            <p:spPr bwMode="auto">
              <a:xfrm>
                <a:off x="2786" y="2284"/>
                <a:ext cx="31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05" name="Oval 106"/>
              <p:cNvSpPr>
                <a:spLocks noChangeArrowheads="1"/>
              </p:cNvSpPr>
              <p:nvPr/>
            </p:nvSpPr>
            <p:spPr bwMode="auto">
              <a:xfrm>
                <a:off x="2721" y="1901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06" name="Oval 107"/>
              <p:cNvSpPr>
                <a:spLocks noChangeArrowheads="1"/>
              </p:cNvSpPr>
              <p:nvPr/>
            </p:nvSpPr>
            <p:spPr bwMode="auto">
              <a:xfrm>
                <a:off x="2700" y="1743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07" name="Oval 108"/>
              <p:cNvSpPr>
                <a:spLocks noChangeArrowheads="1"/>
              </p:cNvSpPr>
              <p:nvPr/>
            </p:nvSpPr>
            <p:spPr bwMode="auto">
              <a:xfrm>
                <a:off x="2570" y="2149"/>
                <a:ext cx="31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08" name="Oval 109"/>
              <p:cNvSpPr>
                <a:spLocks noChangeArrowheads="1"/>
              </p:cNvSpPr>
              <p:nvPr/>
            </p:nvSpPr>
            <p:spPr bwMode="auto">
              <a:xfrm>
                <a:off x="2550" y="2108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09" name="Oval 110"/>
              <p:cNvSpPr>
                <a:spLocks noChangeArrowheads="1"/>
              </p:cNvSpPr>
              <p:nvPr/>
            </p:nvSpPr>
            <p:spPr bwMode="auto">
              <a:xfrm>
                <a:off x="2533" y="2525"/>
                <a:ext cx="32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10" name="Oval 111"/>
              <p:cNvSpPr>
                <a:spLocks noChangeArrowheads="1"/>
              </p:cNvSpPr>
              <p:nvPr/>
            </p:nvSpPr>
            <p:spPr bwMode="auto">
              <a:xfrm>
                <a:off x="2527" y="2161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11" name="Oval 112"/>
              <p:cNvSpPr>
                <a:spLocks noChangeArrowheads="1"/>
              </p:cNvSpPr>
              <p:nvPr/>
            </p:nvSpPr>
            <p:spPr bwMode="auto">
              <a:xfrm>
                <a:off x="2524" y="2202"/>
                <a:ext cx="31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12" name="Oval 113"/>
              <p:cNvSpPr>
                <a:spLocks noChangeArrowheads="1"/>
              </p:cNvSpPr>
              <p:nvPr/>
            </p:nvSpPr>
            <p:spPr bwMode="auto">
              <a:xfrm>
                <a:off x="2479" y="2419"/>
                <a:ext cx="32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13" name="Oval 114"/>
              <p:cNvSpPr>
                <a:spLocks noChangeArrowheads="1"/>
              </p:cNvSpPr>
              <p:nvPr/>
            </p:nvSpPr>
            <p:spPr bwMode="auto">
              <a:xfrm>
                <a:off x="2470" y="2472"/>
                <a:ext cx="32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14" name="Oval 115"/>
              <p:cNvSpPr>
                <a:spLocks noChangeArrowheads="1"/>
              </p:cNvSpPr>
              <p:nvPr/>
            </p:nvSpPr>
            <p:spPr bwMode="auto">
              <a:xfrm>
                <a:off x="2465" y="2021"/>
                <a:ext cx="31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15" name="Oval 116"/>
              <p:cNvSpPr>
                <a:spLocks noChangeArrowheads="1"/>
              </p:cNvSpPr>
              <p:nvPr/>
            </p:nvSpPr>
            <p:spPr bwMode="auto">
              <a:xfrm>
                <a:off x="2414" y="2281"/>
                <a:ext cx="31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16" name="Oval 117"/>
              <p:cNvSpPr>
                <a:spLocks noChangeArrowheads="1"/>
              </p:cNvSpPr>
              <p:nvPr/>
            </p:nvSpPr>
            <p:spPr bwMode="auto">
              <a:xfrm>
                <a:off x="2326" y="2212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17" name="Oval 118"/>
              <p:cNvSpPr>
                <a:spLocks noChangeArrowheads="1"/>
              </p:cNvSpPr>
              <p:nvPr/>
            </p:nvSpPr>
            <p:spPr bwMode="auto">
              <a:xfrm>
                <a:off x="2277" y="2292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18" name="Oval 119"/>
              <p:cNvSpPr>
                <a:spLocks noChangeArrowheads="1"/>
              </p:cNvSpPr>
              <p:nvPr/>
            </p:nvSpPr>
            <p:spPr bwMode="auto">
              <a:xfrm>
                <a:off x="2229" y="2822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19" name="Oval 120"/>
              <p:cNvSpPr>
                <a:spLocks noChangeArrowheads="1"/>
              </p:cNvSpPr>
              <p:nvPr/>
            </p:nvSpPr>
            <p:spPr bwMode="auto">
              <a:xfrm>
                <a:off x="2229" y="2752"/>
                <a:ext cx="31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20" name="Oval 121"/>
              <p:cNvSpPr>
                <a:spLocks noChangeArrowheads="1"/>
              </p:cNvSpPr>
              <p:nvPr/>
            </p:nvSpPr>
            <p:spPr bwMode="auto">
              <a:xfrm>
                <a:off x="2197" y="2316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21" name="Oval 122"/>
              <p:cNvSpPr>
                <a:spLocks noChangeArrowheads="1"/>
              </p:cNvSpPr>
              <p:nvPr/>
            </p:nvSpPr>
            <p:spPr bwMode="auto">
              <a:xfrm>
                <a:off x="2039" y="2560"/>
                <a:ext cx="31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22" name="Oval 123"/>
              <p:cNvSpPr>
                <a:spLocks noChangeArrowheads="1"/>
              </p:cNvSpPr>
              <p:nvPr/>
            </p:nvSpPr>
            <p:spPr bwMode="auto">
              <a:xfrm>
                <a:off x="1976" y="2577"/>
                <a:ext cx="31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23" name="Oval 124"/>
              <p:cNvSpPr>
                <a:spLocks noChangeArrowheads="1"/>
              </p:cNvSpPr>
              <p:nvPr/>
            </p:nvSpPr>
            <p:spPr bwMode="auto">
              <a:xfrm>
                <a:off x="1973" y="3039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24" name="Oval 125"/>
              <p:cNvSpPr>
                <a:spLocks noChangeArrowheads="1"/>
              </p:cNvSpPr>
              <p:nvPr/>
            </p:nvSpPr>
            <p:spPr bwMode="auto">
              <a:xfrm>
                <a:off x="1948" y="2473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25" name="Oval 126"/>
              <p:cNvSpPr>
                <a:spLocks noChangeArrowheads="1"/>
              </p:cNvSpPr>
              <p:nvPr/>
            </p:nvSpPr>
            <p:spPr bwMode="auto">
              <a:xfrm>
                <a:off x="1819" y="2657"/>
                <a:ext cx="31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26" name="Oval 127"/>
              <p:cNvSpPr>
                <a:spLocks noChangeArrowheads="1"/>
              </p:cNvSpPr>
              <p:nvPr/>
            </p:nvSpPr>
            <p:spPr bwMode="auto">
              <a:xfrm>
                <a:off x="1619" y="2933"/>
                <a:ext cx="31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27" name="Oval 128"/>
              <p:cNvSpPr>
                <a:spLocks noChangeArrowheads="1"/>
              </p:cNvSpPr>
              <p:nvPr/>
            </p:nvSpPr>
            <p:spPr bwMode="auto">
              <a:xfrm>
                <a:off x="3413" y="1347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28" name="Oval 129"/>
              <p:cNvSpPr>
                <a:spLocks noChangeArrowheads="1"/>
              </p:cNvSpPr>
              <p:nvPr/>
            </p:nvSpPr>
            <p:spPr bwMode="auto">
              <a:xfrm>
                <a:off x="3396" y="1848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29" name="Oval 130"/>
              <p:cNvSpPr>
                <a:spLocks noChangeArrowheads="1"/>
              </p:cNvSpPr>
              <p:nvPr/>
            </p:nvSpPr>
            <p:spPr bwMode="auto">
              <a:xfrm>
                <a:off x="3249" y="1852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30" name="Oval 131"/>
              <p:cNvSpPr>
                <a:spLocks noChangeArrowheads="1"/>
              </p:cNvSpPr>
              <p:nvPr/>
            </p:nvSpPr>
            <p:spPr bwMode="auto">
              <a:xfrm>
                <a:off x="3205" y="1784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31" name="Oval 132"/>
              <p:cNvSpPr>
                <a:spLocks noChangeArrowheads="1"/>
              </p:cNvSpPr>
              <p:nvPr/>
            </p:nvSpPr>
            <p:spPr bwMode="auto">
              <a:xfrm>
                <a:off x="3199" y="1536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32" name="Oval 133"/>
              <p:cNvSpPr>
                <a:spLocks noChangeArrowheads="1"/>
              </p:cNvSpPr>
              <p:nvPr/>
            </p:nvSpPr>
            <p:spPr bwMode="auto">
              <a:xfrm>
                <a:off x="3147" y="1859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33" name="Oval 134"/>
              <p:cNvSpPr>
                <a:spLocks noChangeArrowheads="1"/>
              </p:cNvSpPr>
              <p:nvPr/>
            </p:nvSpPr>
            <p:spPr bwMode="auto">
              <a:xfrm>
                <a:off x="3135" y="1863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l 135"/>
              <p:cNvSpPr>
                <a:spLocks noChangeArrowheads="1"/>
              </p:cNvSpPr>
              <p:nvPr/>
            </p:nvSpPr>
            <p:spPr bwMode="auto">
              <a:xfrm>
                <a:off x="3062" y="2082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35" name="Oval 136"/>
              <p:cNvSpPr>
                <a:spLocks noChangeArrowheads="1"/>
              </p:cNvSpPr>
              <p:nvPr/>
            </p:nvSpPr>
            <p:spPr bwMode="auto">
              <a:xfrm>
                <a:off x="3043" y="2130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36" name="Oval 137"/>
              <p:cNvSpPr>
                <a:spLocks noChangeArrowheads="1"/>
              </p:cNvSpPr>
              <p:nvPr/>
            </p:nvSpPr>
            <p:spPr bwMode="auto">
              <a:xfrm>
                <a:off x="3038" y="2296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37" name="Oval 138"/>
              <p:cNvSpPr>
                <a:spLocks noChangeArrowheads="1"/>
              </p:cNvSpPr>
              <p:nvPr/>
            </p:nvSpPr>
            <p:spPr bwMode="auto">
              <a:xfrm>
                <a:off x="3009" y="2012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38" name="Oval 139"/>
              <p:cNvSpPr>
                <a:spLocks noChangeArrowheads="1"/>
              </p:cNvSpPr>
              <p:nvPr/>
            </p:nvSpPr>
            <p:spPr bwMode="auto">
              <a:xfrm>
                <a:off x="2972" y="1653"/>
                <a:ext cx="19" cy="19"/>
              </a:xfrm>
              <a:prstGeom prst="ellipse">
                <a:avLst/>
              </a:prstGeom>
              <a:solidFill>
                <a:srgbClr val="FF0000"/>
              </a:solidFill>
              <a:ln w="222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cs typeface="Arial" panose="020B0604020202020204" pitchFamily="34" charset="0"/>
                </a:endParaRPr>
              </a:p>
            </p:txBody>
          </p:sp>
          <p:sp>
            <p:nvSpPr>
              <p:cNvPr id="139" name="Line 140"/>
              <p:cNvSpPr>
                <a:spLocks noChangeShapeType="1"/>
              </p:cNvSpPr>
              <p:nvPr/>
            </p:nvSpPr>
            <p:spPr bwMode="auto">
              <a:xfrm flipV="1">
                <a:off x="2924" y="3211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Line 141"/>
              <p:cNvSpPr>
                <a:spLocks noChangeShapeType="1"/>
              </p:cNvSpPr>
              <p:nvPr/>
            </p:nvSpPr>
            <p:spPr bwMode="auto">
              <a:xfrm flipV="1">
                <a:off x="2924" y="3193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Line 142"/>
              <p:cNvSpPr>
                <a:spLocks noChangeShapeType="1"/>
              </p:cNvSpPr>
              <p:nvPr/>
            </p:nvSpPr>
            <p:spPr bwMode="auto">
              <a:xfrm flipV="1">
                <a:off x="2924" y="3176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Line 143"/>
              <p:cNvSpPr>
                <a:spLocks noChangeShapeType="1"/>
              </p:cNvSpPr>
              <p:nvPr/>
            </p:nvSpPr>
            <p:spPr bwMode="auto">
              <a:xfrm flipV="1">
                <a:off x="2924" y="3158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Line 144"/>
              <p:cNvSpPr>
                <a:spLocks noChangeShapeType="1"/>
              </p:cNvSpPr>
              <p:nvPr/>
            </p:nvSpPr>
            <p:spPr bwMode="auto">
              <a:xfrm flipV="1">
                <a:off x="2924" y="3140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Line 145"/>
              <p:cNvSpPr>
                <a:spLocks noChangeShapeType="1"/>
              </p:cNvSpPr>
              <p:nvPr/>
            </p:nvSpPr>
            <p:spPr bwMode="auto">
              <a:xfrm flipV="1">
                <a:off x="2924" y="3122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Line 146"/>
              <p:cNvSpPr>
                <a:spLocks noChangeShapeType="1"/>
              </p:cNvSpPr>
              <p:nvPr/>
            </p:nvSpPr>
            <p:spPr bwMode="auto">
              <a:xfrm flipV="1">
                <a:off x="2924" y="3104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Line 147"/>
              <p:cNvSpPr>
                <a:spLocks noChangeShapeType="1"/>
              </p:cNvSpPr>
              <p:nvPr/>
            </p:nvSpPr>
            <p:spPr bwMode="auto">
              <a:xfrm flipV="1">
                <a:off x="2924" y="3086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Line 148"/>
              <p:cNvSpPr>
                <a:spLocks noChangeShapeType="1"/>
              </p:cNvSpPr>
              <p:nvPr/>
            </p:nvSpPr>
            <p:spPr bwMode="auto">
              <a:xfrm flipV="1">
                <a:off x="2924" y="3068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Line 149"/>
              <p:cNvSpPr>
                <a:spLocks noChangeShapeType="1"/>
              </p:cNvSpPr>
              <p:nvPr/>
            </p:nvSpPr>
            <p:spPr bwMode="auto">
              <a:xfrm flipV="1">
                <a:off x="2924" y="3051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Line 150"/>
              <p:cNvSpPr>
                <a:spLocks noChangeShapeType="1"/>
              </p:cNvSpPr>
              <p:nvPr/>
            </p:nvSpPr>
            <p:spPr bwMode="auto">
              <a:xfrm flipV="1">
                <a:off x="2924" y="3033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Line 151"/>
              <p:cNvSpPr>
                <a:spLocks noChangeShapeType="1"/>
              </p:cNvSpPr>
              <p:nvPr/>
            </p:nvSpPr>
            <p:spPr bwMode="auto">
              <a:xfrm flipV="1">
                <a:off x="2924" y="3015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Line 152"/>
              <p:cNvSpPr>
                <a:spLocks noChangeShapeType="1"/>
              </p:cNvSpPr>
              <p:nvPr/>
            </p:nvSpPr>
            <p:spPr bwMode="auto">
              <a:xfrm flipV="1">
                <a:off x="2924" y="2997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Line 153"/>
              <p:cNvSpPr>
                <a:spLocks noChangeShapeType="1"/>
              </p:cNvSpPr>
              <p:nvPr/>
            </p:nvSpPr>
            <p:spPr bwMode="auto">
              <a:xfrm flipV="1">
                <a:off x="2924" y="2979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Line 154"/>
              <p:cNvSpPr>
                <a:spLocks noChangeShapeType="1"/>
              </p:cNvSpPr>
              <p:nvPr/>
            </p:nvSpPr>
            <p:spPr bwMode="auto">
              <a:xfrm flipV="1">
                <a:off x="2924" y="2961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Line 155"/>
              <p:cNvSpPr>
                <a:spLocks noChangeShapeType="1"/>
              </p:cNvSpPr>
              <p:nvPr/>
            </p:nvSpPr>
            <p:spPr bwMode="auto">
              <a:xfrm flipV="1">
                <a:off x="2924" y="2943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Line 156"/>
              <p:cNvSpPr>
                <a:spLocks noChangeShapeType="1"/>
              </p:cNvSpPr>
              <p:nvPr/>
            </p:nvSpPr>
            <p:spPr bwMode="auto">
              <a:xfrm flipV="1">
                <a:off x="2924" y="2926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Line 157"/>
              <p:cNvSpPr>
                <a:spLocks noChangeShapeType="1"/>
              </p:cNvSpPr>
              <p:nvPr/>
            </p:nvSpPr>
            <p:spPr bwMode="auto">
              <a:xfrm flipV="1">
                <a:off x="2924" y="2908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Line 158"/>
              <p:cNvSpPr>
                <a:spLocks noChangeShapeType="1"/>
              </p:cNvSpPr>
              <p:nvPr/>
            </p:nvSpPr>
            <p:spPr bwMode="auto">
              <a:xfrm flipV="1">
                <a:off x="2924" y="2890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Line 159"/>
              <p:cNvSpPr>
                <a:spLocks noChangeShapeType="1"/>
              </p:cNvSpPr>
              <p:nvPr/>
            </p:nvSpPr>
            <p:spPr bwMode="auto">
              <a:xfrm flipV="1">
                <a:off x="2924" y="2872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Line 160"/>
              <p:cNvSpPr>
                <a:spLocks noChangeShapeType="1"/>
              </p:cNvSpPr>
              <p:nvPr/>
            </p:nvSpPr>
            <p:spPr bwMode="auto">
              <a:xfrm flipV="1">
                <a:off x="2924" y="2854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Line 161"/>
              <p:cNvSpPr>
                <a:spLocks noChangeShapeType="1"/>
              </p:cNvSpPr>
              <p:nvPr/>
            </p:nvSpPr>
            <p:spPr bwMode="auto">
              <a:xfrm flipV="1">
                <a:off x="2924" y="2836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Line 162"/>
              <p:cNvSpPr>
                <a:spLocks noChangeShapeType="1"/>
              </p:cNvSpPr>
              <p:nvPr/>
            </p:nvSpPr>
            <p:spPr bwMode="auto">
              <a:xfrm flipV="1">
                <a:off x="2924" y="2818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Line 163"/>
              <p:cNvSpPr>
                <a:spLocks noChangeShapeType="1"/>
              </p:cNvSpPr>
              <p:nvPr/>
            </p:nvSpPr>
            <p:spPr bwMode="auto">
              <a:xfrm flipV="1">
                <a:off x="2924" y="2801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Line 164"/>
              <p:cNvSpPr>
                <a:spLocks noChangeShapeType="1"/>
              </p:cNvSpPr>
              <p:nvPr/>
            </p:nvSpPr>
            <p:spPr bwMode="auto">
              <a:xfrm flipV="1">
                <a:off x="2924" y="2783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Line 165"/>
              <p:cNvSpPr>
                <a:spLocks noChangeShapeType="1"/>
              </p:cNvSpPr>
              <p:nvPr/>
            </p:nvSpPr>
            <p:spPr bwMode="auto">
              <a:xfrm flipV="1">
                <a:off x="2924" y="2765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Line 166"/>
              <p:cNvSpPr>
                <a:spLocks noChangeShapeType="1"/>
              </p:cNvSpPr>
              <p:nvPr/>
            </p:nvSpPr>
            <p:spPr bwMode="auto">
              <a:xfrm flipV="1">
                <a:off x="2924" y="2747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Line 167"/>
              <p:cNvSpPr>
                <a:spLocks noChangeShapeType="1"/>
              </p:cNvSpPr>
              <p:nvPr/>
            </p:nvSpPr>
            <p:spPr bwMode="auto">
              <a:xfrm flipV="1">
                <a:off x="2924" y="2729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Line 168"/>
              <p:cNvSpPr>
                <a:spLocks noChangeShapeType="1"/>
              </p:cNvSpPr>
              <p:nvPr/>
            </p:nvSpPr>
            <p:spPr bwMode="auto">
              <a:xfrm flipV="1">
                <a:off x="2924" y="2711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Line 169"/>
              <p:cNvSpPr>
                <a:spLocks noChangeShapeType="1"/>
              </p:cNvSpPr>
              <p:nvPr/>
            </p:nvSpPr>
            <p:spPr bwMode="auto">
              <a:xfrm flipV="1">
                <a:off x="2924" y="2693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Line 170"/>
              <p:cNvSpPr>
                <a:spLocks noChangeShapeType="1"/>
              </p:cNvSpPr>
              <p:nvPr/>
            </p:nvSpPr>
            <p:spPr bwMode="auto">
              <a:xfrm flipV="1">
                <a:off x="2924" y="2676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Line 171"/>
              <p:cNvSpPr>
                <a:spLocks noChangeShapeType="1"/>
              </p:cNvSpPr>
              <p:nvPr/>
            </p:nvSpPr>
            <p:spPr bwMode="auto">
              <a:xfrm flipV="1">
                <a:off x="2924" y="2658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Line 172"/>
              <p:cNvSpPr>
                <a:spLocks noChangeShapeType="1"/>
              </p:cNvSpPr>
              <p:nvPr/>
            </p:nvSpPr>
            <p:spPr bwMode="auto">
              <a:xfrm flipV="1">
                <a:off x="2924" y="2640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Line 173"/>
              <p:cNvSpPr>
                <a:spLocks noChangeShapeType="1"/>
              </p:cNvSpPr>
              <p:nvPr/>
            </p:nvSpPr>
            <p:spPr bwMode="auto">
              <a:xfrm flipV="1">
                <a:off x="2924" y="2622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Line 174"/>
              <p:cNvSpPr>
                <a:spLocks noChangeShapeType="1"/>
              </p:cNvSpPr>
              <p:nvPr/>
            </p:nvSpPr>
            <p:spPr bwMode="auto">
              <a:xfrm flipV="1">
                <a:off x="2924" y="2604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Line 175"/>
              <p:cNvSpPr>
                <a:spLocks noChangeShapeType="1"/>
              </p:cNvSpPr>
              <p:nvPr/>
            </p:nvSpPr>
            <p:spPr bwMode="auto">
              <a:xfrm flipV="1">
                <a:off x="2924" y="2586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Line 176"/>
              <p:cNvSpPr>
                <a:spLocks noChangeShapeType="1"/>
              </p:cNvSpPr>
              <p:nvPr/>
            </p:nvSpPr>
            <p:spPr bwMode="auto">
              <a:xfrm flipV="1">
                <a:off x="2924" y="2568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Line 177"/>
              <p:cNvSpPr>
                <a:spLocks noChangeShapeType="1"/>
              </p:cNvSpPr>
              <p:nvPr/>
            </p:nvSpPr>
            <p:spPr bwMode="auto">
              <a:xfrm flipV="1">
                <a:off x="2924" y="2551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Line 178"/>
              <p:cNvSpPr>
                <a:spLocks noChangeShapeType="1"/>
              </p:cNvSpPr>
              <p:nvPr/>
            </p:nvSpPr>
            <p:spPr bwMode="auto">
              <a:xfrm flipV="1">
                <a:off x="2924" y="2533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Line 179"/>
              <p:cNvSpPr>
                <a:spLocks noChangeShapeType="1"/>
              </p:cNvSpPr>
              <p:nvPr/>
            </p:nvSpPr>
            <p:spPr bwMode="auto">
              <a:xfrm flipV="1">
                <a:off x="2924" y="2515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Line 180"/>
              <p:cNvSpPr>
                <a:spLocks noChangeShapeType="1"/>
              </p:cNvSpPr>
              <p:nvPr/>
            </p:nvSpPr>
            <p:spPr bwMode="auto">
              <a:xfrm flipV="1">
                <a:off x="2924" y="2497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Line 181"/>
              <p:cNvSpPr>
                <a:spLocks noChangeShapeType="1"/>
              </p:cNvSpPr>
              <p:nvPr/>
            </p:nvSpPr>
            <p:spPr bwMode="auto">
              <a:xfrm flipV="1">
                <a:off x="2924" y="2479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Line 182"/>
              <p:cNvSpPr>
                <a:spLocks noChangeShapeType="1"/>
              </p:cNvSpPr>
              <p:nvPr/>
            </p:nvSpPr>
            <p:spPr bwMode="auto">
              <a:xfrm flipV="1">
                <a:off x="2924" y="2461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Line 183"/>
              <p:cNvSpPr>
                <a:spLocks noChangeShapeType="1"/>
              </p:cNvSpPr>
              <p:nvPr/>
            </p:nvSpPr>
            <p:spPr bwMode="auto">
              <a:xfrm flipV="1">
                <a:off x="2924" y="2443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Line 184"/>
              <p:cNvSpPr>
                <a:spLocks noChangeShapeType="1"/>
              </p:cNvSpPr>
              <p:nvPr/>
            </p:nvSpPr>
            <p:spPr bwMode="auto">
              <a:xfrm flipV="1">
                <a:off x="2924" y="2426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Line 185"/>
              <p:cNvSpPr>
                <a:spLocks noChangeShapeType="1"/>
              </p:cNvSpPr>
              <p:nvPr/>
            </p:nvSpPr>
            <p:spPr bwMode="auto">
              <a:xfrm flipV="1">
                <a:off x="2924" y="2408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Line 186"/>
              <p:cNvSpPr>
                <a:spLocks noChangeShapeType="1"/>
              </p:cNvSpPr>
              <p:nvPr/>
            </p:nvSpPr>
            <p:spPr bwMode="auto">
              <a:xfrm flipV="1">
                <a:off x="2924" y="2390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Line 187"/>
              <p:cNvSpPr>
                <a:spLocks noChangeShapeType="1"/>
              </p:cNvSpPr>
              <p:nvPr/>
            </p:nvSpPr>
            <p:spPr bwMode="auto">
              <a:xfrm flipV="1">
                <a:off x="2924" y="2372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Line 188"/>
              <p:cNvSpPr>
                <a:spLocks noChangeShapeType="1"/>
              </p:cNvSpPr>
              <p:nvPr/>
            </p:nvSpPr>
            <p:spPr bwMode="auto">
              <a:xfrm flipV="1">
                <a:off x="2924" y="2354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Line 189"/>
              <p:cNvSpPr>
                <a:spLocks noChangeShapeType="1"/>
              </p:cNvSpPr>
              <p:nvPr/>
            </p:nvSpPr>
            <p:spPr bwMode="auto">
              <a:xfrm flipV="1">
                <a:off x="2924" y="2336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Line 190"/>
              <p:cNvSpPr>
                <a:spLocks noChangeShapeType="1"/>
              </p:cNvSpPr>
              <p:nvPr/>
            </p:nvSpPr>
            <p:spPr bwMode="auto">
              <a:xfrm flipV="1">
                <a:off x="2924" y="2318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Line 191"/>
              <p:cNvSpPr>
                <a:spLocks noChangeShapeType="1"/>
              </p:cNvSpPr>
              <p:nvPr/>
            </p:nvSpPr>
            <p:spPr bwMode="auto">
              <a:xfrm flipV="1">
                <a:off x="2924" y="2301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Line 192"/>
              <p:cNvSpPr>
                <a:spLocks noChangeShapeType="1"/>
              </p:cNvSpPr>
              <p:nvPr/>
            </p:nvSpPr>
            <p:spPr bwMode="auto">
              <a:xfrm flipV="1">
                <a:off x="2924" y="2283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Line 193"/>
              <p:cNvSpPr>
                <a:spLocks noChangeShapeType="1"/>
              </p:cNvSpPr>
              <p:nvPr/>
            </p:nvSpPr>
            <p:spPr bwMode="auto">
              <a:xfrm flipV="1">
                <a:off x="2924" y="2265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Line 194"/>
              <p:cNvSpPr>
                <a:spLocks noChangeShapeType="1"/>
              </p:cNvSpPr>
              <p:nvPr/>
            </p:nvSpPr>
            <p:spPr bwMode="auto">
              <a:xfrm flipV="1">
                <a:off x="2924" y="2247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Line 195"/>
              <p:cNvSpPr>
                <a:spLocks noChangeShapeType="1"/>
              </p:cNvSpPr>
              <p:nvPr/>
            </p:nvSpPr>
            <p:spPr bwMode="auto">
              <a:xfrm flipV="1">
                <a:off x="2924" y="2229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Line 196"/>
              <p:cNvSpPr>
                <a:spLocks noChangeShapeType="1"/>
              </p:cNvSpPr>
              <p:nvPr/>
            </p:nvSpPr>
            <p:spPr bwMode="auto">
              <a:xfrm flipV="1">
                <a:off x="2924" y="2211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Line 197"/>
              <p:cNvSpPr>
                <a:spLocks noChangeShapeType="1"/>
              </p:cNvSpPr>
              <p:nvPr/>
            </p:nvSpPr>
            <p:spPr bwMode="auto">
              <a:xfrm flipV="1">
                <a:off x="2924" y="2193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Line 198"/>
              <p:cNvSpPr>
                <a:spLocks noChangeShapeType="1"/>
              </p:cNvSpPr>
              <p:nvPr/>
            </p:nvSpPr>
            <p:spPr bwMode="auto">
              <a:xfrm flipV="1">
                <a:off x="2924" y="2176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Line 199"/>
              <p:cNvSpPr>
                <a:spLocks noChangeShapeType="1"/>
              </p:cNvSpPr>
              <p:nvPr/>
            </p:nvSpPr>
            <p:spPr bwMode="auto">
              <a:xfrm flipV="1">
                <a:off x="2924" y="2158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Line 200"/>
              <p:cNvSpPr>
                <a:spLocks noChangeShapeType="1"/>
              </p:cNvSpPr>
              <p:nvPr/>
            </p:nvSpPr>
            <p:spPr bwMode="auto">
              <a:xfrm flipV="1">
                <a:off x="2924" y="2140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Line 201"/>
              <p:cNvSpPr>
                <a:spLocks noChangeShapeType="1"/>
              </p:cNvSpPr>
              <p:nvPr/>
            </p:nvSpPr>
            <p:spPr bwMode="auto">
              <a:xfrm flipV="1">
                <a:off x="2924" y="2122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Line 202"/>
              <p:cNvSpPr>
                <a:spLocks noChangeShapeType="1"/>
              </p:cNvSpPr>
              <p:nvPr/>
            </p:nvSpPr>
            <p:spPr bwMode="auto">
              <a:xfrm flipV="1">
                <a:off x="2924" y="2104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Line 203"/>
              <p:cNvSpPr>
                <a:spLocks noChangeShapeType="1"/>
              </p:cNvSpPr>
              <p:nvPr/>
            </p:nvSpPr>
            <p:spPr bwMode="auto">
              <a:xfrm flipV="1">
                <a:off x="2924" y="2086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Line 204"/>
              <p:cNvSpPr>
                <a:spLocks noChangeShapeType="1"/>
              </p:cNvSpPr>
              <p:nvPr/>
            </p:nvSpPr>
            <p:spPr bwMode="auto">
              <a:xfrm flipV="1">
                <a:off x="2924" y="2068"/>
                <a:ext cx="1" cy="3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Line 205"/>
              <p:cNvSpPr>
                <a:spLocks noChangeShapeType="1"/>
              </p:cNvSpPr>
              <p:nvPr/>
            </p:nvSpPr>
            <p:spPr bwMode="auto">
              <a:xfrm flipV="1">
                <a:off x="2924" y="2051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Line 206"/>
              <p:cNvSpPr>
                <a:spLocks noChangeShapeType="1"/>
              </p:cNvSpPr>
              <p:nvPr/>
            </p:nvSpPr>
            <p:spPr bwMode="auto">
              <a:xfrm flipV="1">
                <a:off x="2924" y="2033"/>
                <a:ext cx="1" cy="2"/>
              </a:xfrm>
              <a:prstGeom prst="line">
                <a:avLst/>
              </a:prstGeom>
              <a:noFill/>
              <a:ln w="222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6" name="Line 208"/>
            <p:cNvSpPr>
              <a:spLocks noChangeShapeType="1"/>
            </p:cNvSpPr>
            <p:nvPr/>
          </p:nvSpPr>
          <p:spPr bwMode="auto">
            <a:xfrm flipV="1">
              <a:off x="3489325" y="3533246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" name="Line 209"/>
            <p:cNvSpPr>
              <a:spLocks noChangeShapeType="1"/>
            </p:cNvSpPr>
            <p:nvPr/>
          </p:nvSpPr>
          <p:spPr bwMode="auto">
            <a:xfrm flipV="1">
              <a:off x="3489325" y="3504671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Line 210"/>
            <p:cNvSpPr>
              <a:spLocks noChangeShapeType="1"/>
            </p:cNvSpPr>
            <p:nvPr/>
          </p:nvSpPr>
          <p:spPr bwMode="auto">
            <a:xfrm flipV="1">
              <a:off x="3489325" y="3476096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Line 211"/>
            <p:cNvSpPr>
              <a:spLocks noChangeShapeType="1"/>
            </p:cNvSpPr>
            <p:nvPr/>
          </p:nvSpPr>
          <p:spPr bwMode="auto">
            <a:xfrm flipV="1">
              <a:off x="3489325" y="3447521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Line 212"/>
            <p:cNvSpPr>
              <a:spLocks noChangeShapeType="1"/>
            </p:cNvSpPr>
            <p:nvPr/>
          </p:nvSpPr>
          <p:spPr bwMode="auto">
            <a:xfrm flipV="1">
              <a:off x="3489325" y="3418946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Line 213"/>
            <p:cNvSpPr>
              <a:spLocks noChangeShapeType="1"/>
            </p:cNvSpPr>
            <p:nvPr/>
          </p:nvSpPr>
          <p:spPr bwMode="auto">
            <a:xfrm flipV="1">
              <a:off x="3489325" y="3391958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" name="Line 214"/>
            <p:cNvSpPr>
              <a:spLocks noChangeShapeType="1"/>
            </p:cNvSpPr>
            <p:nvPr/>
          </p:nvSpPr>
          <p:spPr bwMode="auto">
            <a:xfrm flipV="1">
              <a:off x="3489325" y="336338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3" name="Line 215"/>
            <p:cNvSpPr>
              <a:spLocks noChangeShapeType="1"/>
            </p:cNvSpPr>
            <p:nvPr/>
          </p:nvSpPr>
          <p:spPr bwMode="auto">
            <a:xfrm flipV="1">
              <a:off x="3489325" y="3334808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Line 216"/>
            <p:cNvSpPr>
              <a:spLocks noChangeShapeType="1"/>
            </p:cNvSpPr>
            <p:nvPr/>
          </p:nvSpPr>
          <p:spPr bwMode="auto">
            <a:xfrm flipV="1">
              <a:off x="3489325" y="330623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Line 217"/>
            <p:cNvSpPr>
              <a:spLocks noChangeShapeType="1"/>
            </p:cNvSpPr>
            <p:nvPr/>
          </p:nvSpPr>
          <p:spPr bwMode="auto">
            <a:xfrm flipV="1">
              <a:off x="3489325" y="3277658"/>
              <a:ext cx="1588" cy="476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Line 218"/>
            <p:cNvSpPr>
              <a:spLocks noChangeShapeType="1"/>
            </p:cNvSpPr>
            <p:nvPr/>
          </p:nvSpPr>
          <p:spPr bwMode="auto">
            <a:xfrm flipV="1">
              <a:off x="3489325" y="3249083"/>
              <a:ext cx="1588" cy="476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Line 219"/>
            <p:cNvSpPr>
              <a:spLocks noChangeShapeType="1"/>
            </p:cNvSpPr>
            <p:nvPr/>
          </p:nvSpPr>
          <p:spPr bwMode="auto">
            <a:xfrm flipV="1">
              <a:off x="3489325" y="3220508"/>
              <a:ext cx="1588" cy="476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Line 220"/>
            <p:cNvSpPr>
              <a:spLocks noChangeShapeType="1"/>
            </p:cNvSpPr>
            <p:nvPr/>
          </p:nvSpPr>
          <p:spPr bwMode="auto">
            <a:xfrm flipV="1">
              <a:off x="3489325" y="3193521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Line 221"/>
            <p:cNvSpPr>
              <a:spLocks noChangeShapeType="1"/>
            </p:cNvSpPr>
            <p:nvPr/>
          </p:nvSpPr>
          <p:spPr bwMode="auto">
            <a:xfrm flipV="1">
              <a:off x="3489325" y="3164946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Line 222"/>
            <p:cNvSpPr>
              <a:spLocks noChangeShapeType="1"/>
            </p:cNvSpPr>
            <p:nvPr/>
          </p:nvSpPr>
          <p:spPr bwMode="auto">
            <a:xfrm flipV="1">
              <a:off x="3489325" y="3136371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Line 223"/>
            <p:cNvSpPr>
              <a:spLocks noChangeShapeType="1"/>
            </p:cNvSpPr>
            <p:nvPr/>
          </p:nvSpPr>
          <p:spPr bwMode="auto">
            <a:xfrm flipV="1">
              <a:off x="3489325" y="3107796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Line 224"/>
            <p:cNvSpPr>
              <a:spLocks noChangeShapeType="1"/>
            </p:cNvSpPr>
            <p:nvPr/>
          </p:nvSpPr>
          <p:spPr bwMode="auto">
            <a:xfrm flipV="1">
              <a:off x="3489325" y="3079221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Line 225"/>
            <p:cNvSpPr>
              <a:spLocks noChangeShapeType="1"/>
            </p:cNvSpPr>
            <p:nvPr/>
          </p:nvSpPr>
          <p:spPr bwMode="auto">
            <a:xfrm flipV="1">
              <a:off x="3489325" y="3050646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Line 226"/>
            <p:cNvSpPr>
              <a:spLocks noChangeShapeType="1"/>
            </p:cNvSpPr>
            <p:nvPr/>
          </p:nvSpPr>
          <p:spPr bwMode="auto">
            <a:xfrm flipV="1">
              <a:off x="3489325" y="3022071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Line 227"/>
            <p:cNvSpPr>
              <a:spLocks noChangeShapeType="1"/>
            </p:cNvSpPr>
            <p:nvPr/>
          </p:nvSpPr>
          <p:spPr bwMode="auto">
            <a:xfrm flipV="1">
              <a:off x="3489325" y="299508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Line 228"/>
            <p:cNvSpPr>
              <a:spLocks noChangeShapeType="1"/>
            </p:cNvSpPr>
            <p:nvPr/>
          </p:nvSpPr>
          <p:spPr bwMode="auto">
            <a:xfrm flipV="1">
              <a:off x="3489325" y="2966508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Line 229"/>
            <p:cNvSpPr>
              <a:spLocks noChangeShapeType="1"/>
            </p:cNvSpPr>
            <p:nvPr/>
          </p:nvSpPr>
          <p:spPr bwMode="auto">
            <a:xfrm flipV="1">
              <a:off x="3489325" y="293793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Line 230"/>
            <p:cNvSpPr>
              <a:spLocks noChangeShapeType="1"/>
            </p:cNvSpPr>
            <p:nvPr/>
          </p:nvSpPr>
          <p:spPr bwMode="auto">
            <a:xfrm flipV="1">
              <a:off x="3489325" y="2909358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Line 231"/>
            <p:cNvSpPr>
              <a:spLocks noChangeShapeType="1"/>
            </p:cNvSpPr>
            <p:nvPr/>
          </p:nvSpPr>
          <p:spPr bwMode="auto">
            <a:xfrm flipV="1">
              <a:off x="3489325" y="2880783"/>
              <a:ext cx="1588" cy="476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0" name="Line 232"/>
            <p:cNvSpPr>
              <a:spLocks noChangeShapeType="1"/>
            </p:cNvSpPr>
            <p:nvPr/>
          </p:nvSpPr>
          <p:spPr bwMode="auto">
            <a:xfrm flipV="1">
              <a:off x="3489325" y="2852208"/>
              <a:ext cx="1588" cy="476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Line 233"/>
            <p:cNvSpPr>
              <a:spLocks noChangeShapeType="1"/>
            </p:cNvSpPr>
            <p:nvPr/>
          </p:nvSpPr>
          <p:spPr bwMode="auto">
            <a:xfrm flipV="1">
              <a:off x="3489325" y="2825221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Line 234"/>
            <p:cNvSpPr>
              <a:spLocks noChangeShapeType="1"/>
            </p:cNvSpPr>
            <p:nvPr/>
          </p:nvSpPr>
          <p:spPr bwMode="auto">
            <a:xfrm flipV="1">
              <a:off x="3489325" y="2796646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Line 235"/>
            <p:cNvSpPr>
              <a:spLocks noChangeShapeType="1"/>
            </p:cNvSpPr>
            <p:nvPr/>
          </p:nvSpPr>
          <p:spPr bwMode="auto">
            <a:xfrm flipV="1">
              <a:off x="3489325" y="2768071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Line 236"/>
            <p:cNvSpPr>
              <a:spLocks noChangeShapeType="1"/>
            </p:cNvSpPr>
            <p:nvPr/>
          </p:nvSpPr>
          <p:spPr bwMode="auto">
            <a:xfrm flipV="1">
              <a:off x="3489325" y="2739496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Line 237"/>
            <p:cNvSpPr>
              <a:spLocks noChangeShapeType="1"/>
            </p:cNvSpPr>
            <p:nvPr/>
          </p:nvSpPr>
          <p:spPr bwMode="auto">
            <a:xfrm flipV="1">
              <a:off x="3489325" y="2710921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Line 238"/>
            <p:cNvSpPr>
              <a:spLocks noChangeShapeType="1"/>
            </p:cNvSpPr>
            <p:nvPr/>
          </p:nvSpPr>
          <p:spPr bwMode="auto">
            <a:xfrm flipV="1">
              <a:off x="3489325" y="2682346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Line 239"/>
            <p:cNvSpPr>
              <a:spLocks noChangeShapeType="1"/>
            </p:cNvSpPr>
            <p:nvPr/>
          </p:nvSpPr>
          <p:spPr bwMode="auto">
            <a:xfrm flipV="1">
              <a:off x="3489325" y="2653771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Line 240"/>
            <p:cNvSpPr>
              <a:spLocks noChangeShapeType="1"/>
            </p:cNvSpPr>
            <p:nvPr/>
          </p:nvSpPr>
          <p:spPr bwMode="auto">
            <a:xfrm flipV="1">
              <a:off x="3489325" y="262678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Line 241"/>
            <p:cNvSpPr>
              <a:spLocks noChangeShapeType="1"/>
            </p:cNvSpPr>
            <p:nvPr/>
          </p:nvSpPr>
          <p:spPr bwMode="auto">
            <a:xfrm flipV="1">
              <a:off x="3489325" y="2598208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Line 242"/>
            <p:cNvSpPr>
              <a:spLocks noChangeShapeType="1"/>
            </p:cNvSpPr>
            <p:nvPr/>
          </p:nvSpPr>
          <p:spPr bwMode="auto">
            <a:xfrm flipV="1">
              <a:off x="3489325" y="256963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Line 243"/>
            <p:cNvSpPr>
              <a:spLocks noChangeShapeType="1"/>
            </p:cNvSpPr>
            <p:nvPr/>
          </p:nvSpPr>
          <p:spPr bwMode="auto">
            <a:xfrm flipV="1">
              <a:off x="3489325" y="2541058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Line 244"/>
            <p:cNvSpPr>
              <a:spLocks noChangeShapeType="1"/>
            </p:cNvSpPr>
            <p:nvPr/>
          </p:nvSpPr>
          <p:spPr bwMode="auto">
            <a:xfrm flipV="1">
              <a:off x="3489325" y="251248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Line 245"/>
            <p:cNvSpPr>
              <a:spLocks noChangeShapeType="1"/>
            </p:cNvSpPr>
            <p:nvPr/>
          </p:nvSpPr>
          <p:spPr bwMode="auto">
            <a:xfrm flipV="1">
              <a:off x="3489325" y="2483908"/>
              <a:ext cx="1588" cy="476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Line 246"/>
            <p:cNvSpPr>
              <a:spLocks noChangeShapeType="1"/>
            </p:cNvSpPr>
            <p:nvPr/>
          </p:nvSpPr>
          <p:spPr bwMode="auto">
            <a:xfrm flipV="1">
              <a:off x="3489325" y="2455333"/>
              <a:ext cx="1588" cy="476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Line 247"/>
            <p:cNvSpPr>
              <a:spLocks noChangeShapeType="1"/>
            </p:cNvSpPr>
            <p:nvPr/>
          </p:nvSpPr>
          <p:spPr bwMode="auto">
            <a:xfrm flipV="1">
              <a:off x="3489325" y="2428346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Line 248"/>
            <p:cNvSpPr>
              <a:spLocks noChangeShapeType="1"/>
            </p:cNvSpPr>
            <p:nvPr/>
          </p:nvSpPr>
          <p:spPr bwMode="auto">
            <a:xfrm flipV="1">
              <a:off x="3489325" y="2399771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Line 249"/>
            <p:cNvSpPr>
              <a:spLocks noChangeShapeType="1"/>
            </p:cNvSpPr>
            <p:nvPr/>
          </p:nvSpPr>
          <p:spPr bwMode="auto">
            <a:xfrm flipV="1">
              <a:off x="3489325" y="2371196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Line 250"/>
            <p:cNvSpPr>
              <a:spLocks noChangeShapeType="1"/>
            </p:cNvSpPr>
            <p:nvPr/>
          </p:nvSpPr>
          <p:spPr bwMode="auto">
            <a:xfrm flipV="1">
              <a:off x="3489325" y="2342621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Line 251"/>
            <p:cNvSpPr>
              <a:spLocks noChangeShapeType="1"/>
            </p:cNvSpPr>
            <p:nvPr/>
          </p:nvSpPr>
          <p:spPr bwMode="auto">
            <a:xfrm flipV="1">
              <a:off x="3489325" y="2314046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Line 252"/>
            <p:cNvSpPr>
              <a:spLocks noChangeShapeType="1"/>
            </p:cNvSpPr>
            <p:nvPr/>
          </p:nvSpPr>
          <p:spPr bwMode="auto">
            <a:xfrm flipV="1">
              <a:off x="3489325" y="2285471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Line 253"/>
            <p:cNvSpPr>
              <a:spLocks noChangeShapeType="1"/>
            </p:cNvSpPr>
            <p:nvPr/>
          </p:nvSpPr>
          <p:spPr bwMode="auto">
            <a:xfrm flipV="1">
              <a:off x="3489325" y="2256896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Line 254"/>
            <p:cNvSpPr>
              <a:spLocks noChangeShapeType="1"/>
            </p:cNvSpPr>
            <p:nvPr/>
          </p:nvSpPr>
          <p:spPr bwMode="auto">
            <a:xfrm flipV="1">
              <a:off x="3489325" y="2229908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Line 255"/>
            <p:cNvSpPr>
              <a:spLocks noChangeShapeType="1"/>
            </p:cNvSpPr>
            <p:nvPr/>
          </p:nvSpPr>
          <p:spPr bwMode="auto">
            <a:xfrm flipV="1">
              <a:off x="3489325" y="220133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Line 256"/>
            <p:cNvSpPr>
              <a:spLocks noChangeShapeType="1"/>
            </p:cNvSpPr>
            <p:nvPr/>
          </p:nvSpPr>
          <p:spPr bwMode="auto">
            <a:xfrm flipV="1">
              <a:off x="3489325" y="2172758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Line 257"/>
            <p:cNvSpPr>
              <a:spLocks noChangeShapeType="1"/>
            </p:cNvSpPr>
            <p:nvPr/>
          </p:nvSpPr>
          <p:spPr bwMode="auto">
            <a:xfrm flipV="1">
              <a:off x="3489325" y="214418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Line 258"/>
            <p:cNvSpPr>
              <a:spLocks noChangeShapeType="1"/>
            </p:cNvSpPr>
            <p:nvPr/>
          </p:nvSpPr>
          <p:spPr bwMode="auto">
            <a:xfrm flipV="1">
              <a:off x="3489325" y="2115608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Line 259"/>
            <p:cNvSpPr>
              <a:spLocks noChangeShapeType="1"/>
            </p:cNvSpPr>
            <p:nvPr/>
          </p:nvSpPr>
          <p:spPr bwMode="auto">
            <a:xfrm flipV="1">
              <a:off x="3489325" y="2087033"/>
              <a:ext cx="1588" cy="476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Line 260"/>
            <p:cNvSpPr>
              <a:spLocks noChangeShapeType="1"/>
            </p:cNvSpPr>
            <p:nvPr/>
          </p:nvSpPr>
          <p:spPr bwMode="auto">
            <a:xfrm flipV="1">
              <a:off x="3489325" y="2058458"/>
              <a:ext cx="1588" cy="476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" name="Line 261"/>
            <p:cNvSpPr>
              <a:spLocks noChangeShapeType="1"/>
            </p:cNvSpPr>
            <p:nvPr/>
          </p:nvSpPr>
          <p:spPr bwMode="auto">
            <a:xfrm flipV="1">
              <a:off x="3489325" y="2031471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0" name="Line 262"/>
            <p:cNvSpPr>
              <a:spLocks noChangeShapeType="1"/>
            </p:cNvSpPr>
            <p:nvPr/>
          </p:nvSpPr>
          <p:spPr bwMode="auto">
            <a:xfrm flipV="1">
              <a:off x="3489325" y="2002896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Line 263"/>
            <p:cNvSpPr>
              <a:spLocks noChangeShapeType="1"/>
            </p:cNvSpPr>
            <p:nvPr/>
          </p:nvSpPr>
          <p:spPr bwMode="auto">
            <a:xfrm flipV="1">
              <a:off x="3489325" y="1974321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Line 264"/>
            <p:cNvSpPr>
              <a:spLocks noChangeShapeType="1"/>
            </p:cNvSpPr>
            <p:nvPr/>
          </p:nvSpPr>
          <p:spPr bwMode="auto">
            <a:xfrm flipV="1">
              <a:off x="3489325" y="1945746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Line 265"/>
            <p:cNvSpPr>
              <a:spLocks noChangeShapeType="1"/>
            </p:cNvSpPr>
            <p:nvPr/>
          </p:nvSpPr>
          <p:spPr bwMode="auto">
            <a:xfrm flipV="1">
              <a:off x="3489325" y="1917171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Line 266"/>
            <p:cNvSpPr>
              <a:spLocks noChangeShapeType="1"/>
            </p:cNvSpPr>
            <p:nvPr/>
          </p:nvSpPr>
          <p:spPr bwMode="auto">
            <a:xfrm flipV="1">
              <a:off x="3489325" y="1888596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Line 267"/>
            <p:cNvSpPr>
              <a:spLocks noChangeShapeType="1"/>
            </p:cNvSpPr>
            <p:nvPr/>
          </p:nvSpPr>
          <p:spPr bwMode="auto">
            <a:xfrm flipV="1">
              <a:off x="3489325" y="1860021"/>
              <a:ext cx="1588" cy="476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Line 268"/>
            <p:cNvSpPr>
              <a:spLocks noChangeShapeType="1"/>
            </p:cNvSpPr>
            <p:nvPr/>
          </p:nvSpPr>
          <p:spPr bwMode="auto">
            <a:xfrm flipV="1">
              <a:off x="3489325" y="183303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Line 269"/>
            <p:cNvSpPr>
              <a:spLocks noChangeShapeType="1"/>
            </p:cNvSpPr>
            <p:nvPr/>
          </p:nvSpPr>
          <p:spPr bwMode="auto">
            <a:xfrm flipV="1">
              <a:off x="3489325" y="1804458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Line 270"/>
            <p:cNvSpPr>
              <a:spLocks noChangeShapeType="1"/>
            </p:cNvSpPr>
            <p:nvPr/>
          </p:nvSpPr>
          <p:spPr bwMode="auto">
            <a:xfrm flipV="1">
              <a:off x="3489325" y="177588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Line 271"/>
            <p:cNvSpPr>
              <a:spLocks noChangeShapeType="1"/>
            </p:cNvSpPr>
            <p:nvPr/>
          </p:nvSpPr>
          <p:spPr bwMode="auto">
            <a:xfrm flipV="1">
              <a:off x="3489325" y="1747308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Line 272"/>
            <p:cNvSpPr>
              <a:spLocks noChangeShapeType="1"/>
            </p:cNvSpPr>
            <p:nvPr/>
          </p:nvSpPr>
          <p:spPr bwMode="auto">
            <a:xfrm flipV="1">
              <a:off x="3489325" y="1718733"/>
              <a:ext cx="1588" cy="317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Line 273"/>
            <p:cNvSpPr>
              <a:spLocks noChangeShapeType="1"/>
            </p:cNvSpPr>
            <p:nvPr/>
          </p:nvSpPr>
          <p:spPr bwMode="auto">
            <a:xfrm flipV="1">
              <a:off x="3489325" y="1690158"/>
              <a:ext cx="1588" cy="476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Freeform 274"/>
            <p:cNvSpPr>
              <a:spLocks/>
            </p:cNvSpPr>
            <p:nvPr/>
          </p:nvSpPr>
          <p:spPr bwMode="auto">
            <a:xfrm>
              <a:off x="2970213" y="3834871"/>
              <a:ext cx="92075" cy="1601787"/>
            </a:xfrm>
            <a:custGeom>
              <a:avLst/>
              <a:gdLst>
                <a:gd name="T0" fmla="*/ 2147483647 w 102"/>
                <a:gd name="T1" fmla="*/ 0 h 1751"/>
                <a:gd name="T2" fmla="*/ 2147483647 w 102"/>
                <a:gd name="T3" fmla="*/ 2147483647 h 1751"/>
                <a:gd name="T4" fmla="*/ 0 w 102"/>
                <a:gd name="T5" fmla="*/ 2147483647 h 1751"/>
                <a:gd name="T6" fmla="*/ 2147483647 w 102"/>
                <a:gd name="T7" fmla="*/ 2147483647 h 1751"/>
                <a:gd name="T8" fmla="*/ 2147483647 w 102"/>
                <a:gd name="T9" fmla="*/ 2147483647 h 17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" h="1751">
                  <a:moveTo>
                    <a:pt x="51" y="0"/>
                  </a:moveTo>
                  <a:lnTo>
                    <a:pt x="51" y="1751"/>
                  </a:lnTo>
                  <a:lnTo>
                    <a:pt x="0" y="1495"/>
                  </a:lnTo>
                  <a:lnTo>
                    <a:pt x="102" y="1495"/>
                  </a:lnTo>
                  <a:lnTo>
                    <a:pt x="51" y="1751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275"/>
            <p:cNvSpPr>
              <a:spLocks/>
            </p:cNvSpPr>
            <p:nvPr/>
          </p:nvSpPr>
          <p:spPr bwMode="auto">
            <a:xfrm>
              <a:off x="2970213" y="5201708"/>
              <a:ext cx="92075" cy="234950"/>
            </a:xfrm>
            <a:custGeom>
              <a:avLst/>
              <a:gdLst>
                <a:gd name="T0" fmla="*/ 2147483647 w 118"/>
                <a:gd name="T1" fmla="*/ 2147483647 h 295"/>
                <a:gd name="T2" fmla="*/ 0 w 118"/>
                <a:gd name="T3" fmla="*/ 0 h 295"/>
                <a:gd name="T4" fmla="*/ 2147483647 w 118"/>
                <a:gd name="T5" fmla="*/ 0 h 295"/>
                <a:gd name="T6" fmla="*/ 2147483647 w 118"/>
                <a:gd name="T7" fmla="*/ 2147483647 h 29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8" h="295">
                  <a:moveTo>
                    <a:pt x="59" y="295"/>
                  </a:moveTo>
                  <a:lnTo>
                    <a:pt x="0" y="0"/>
                  </a:lnTo>
                  <a:lnTo>
                    <a:pt x="118" y="0"/>
                  </a:lnTo>
                  <a:lnTo>
                    <a:pt x="59" y="29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Freeform 276"/>
            <p:cNvSpPr>
              <a:spLocks/>
            </p:cNvSpPr>
            <p:nvPr/>
          </p:nvSpPr>
          <p:spPr bwMode="auto">
            <a:xfrm>
              <a:off x="1147763" y="3788833"/>
              <a:ext cx="1868487" cy="92075"/>
            </a:xfrm>
            <a:custGeom>
              <a:avLst/>
              <a:gdLst>
                <a:gd name="T0" fmla="*/ 2147483647 w 2043"/>
                <a:gd name="T1" fmla="*/ 2147483647 h 102"/>
                <a:gd name="T2" fmla="*/ 0 w 2043"/>
                <a:gd name="T3" fmla="*/ 2147483647 h 102"/>
                <a:gd name="T4" fmla="*/ 2147483647 w 2043"/>
                <a:gd name="T5" fmla="*/ 0 h 102"/>
                <a:gd name="T6" fmla="*/ 2147483647 w 2043"/>
                <a:gd name="T7" fmla="*/ 2147483647 h 102"/>
                <a:gd name="T8" fmla="*/ 0 w 2043"/>
                <a:gd name="T9" fmla="*/ 2147483647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43" h="102">
                  <a:moveTo>
                    <a:pt x="2043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Freeform 277"/>
            <p:cNvSpPr>
              <a:spLocks/>
            </p:cNvSpPr>
            <p:nvPr/>
          </p:nvSpPr>
          <p:spPr bwMode="auto">
            <a:xfrm>
              <a:off x="1147763" y="3788833"/>
              <a:ext cx="234950" cy="92075"/>
            </a:xfrm>
            <a:custGeom>
              <a:avLst/>
              <a:gdLst>
                <a:gd name="T0" fmla="*/ 0 w 295"/>
                <a:gd name="T1" fmla="*/ 2147483647 h 118"/>
                <a:gd name="T2" fmla="*/ 2147483647 w 295"/>
                <a:gd name="T3" fmla="*/ 0 h 118"/>
                <a:gd name="T4" fmla="*/ 2147483647 w 295"/>
                <a:gd name="T5" fmla="*/ 2147483647 h 118"/>
                <a:gd name="T6" fmla="*/ 0 w 295"/>
                <a:gd name="T7" fmla="*/ 2147483647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Freeform 278"/>
            <p:cNvSpPr>
              <a:spLocks/>
            </p:cNvSpPr>
            <p:nvPr/>
          </p:nvSpPr>
          <p:spPr bwMode="auto">
            <a:xfrm>
              <a:off x="3824288" y="3295121"/>
              <a:ext cx="93662" cy="2141537"/>
            </a:xfrm>
            <a:custGeom>
              <a:avLst/>
              <a:gdLst>
                <a:gd name="T0" fmla="*/ 2147483647 w 102"/>
                <a:gd name="T1" fmla="*/ 0 h 2342"/>
                <a:gd name="T2" fmla="*/ 2147483647 w 102"/>
                <a:gd name="T3" fmla="*/ 2147483647 h 2342"/>
                <a:gd name="T4" fmla="*/ 0 w 102"/>
                <a:gd name="T5" fmla="*/ 2147483647 h 2342"/>
                <a:gd name="T6" fmla="*/ 2147483647 w 102"/>
                <a:gd name="T7" fmla="*/ 2147483647 h 2342"/>
                <a:gd name="T8" fmla="*/ 2147483647 w 102"/>
                <a:gd name="T9" fmla="*/ 2147483647 h 23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" h="2342">
                  <a:moveTo>
                    <a:pt x="51" y="0"/>
                  </a:moveTo>
                  <a:lnTo>
                    <a:pt x="51" y="2342"/>
                  </a:lnTo>
                  <a:lnTo>
                    <a:pt x="0" y="2086"/>
                  </a:lnTo>
                  <a:lnTo>
                    <a:pt x="102" y="2086"/>
                  </a:lnTo>
                  <a:lnTo>
                    <a:pt x="51" y="2342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Freeform 279"/>
            <p:cNvSpPr>
              <a:spLocks/>
            </p:cNvSpPr>
            <p:nvPr/>
          </p:nvSpPr>
          <p:spPr bwMode="auto">
            <a:xfrm>
              <a:off x="3824288" y="5201708"/>
              <a:ext cx="93662" cy="234950"/>
            </a:xfrm>
            <a:custGeom>
              <a:avLst/>
              <a:gdLst>
                <a:gd name="T0" fmla="*/ 2147483647 w 118"/>
                <a:gd name="T1" fmla="*/ 2147483647 h 295"/>
                <a:gd name="T2" fmla="*/ 0 w 118"/>
                <a:gd name="T3" fmla="*/ 0 h 295"/>
                <a:gd name="T4" fmla="*/ 2147483647 w 118"/>
                <a:gd name="T5" fmla="*/ 0 h 295"/>
                <a:gd name="T6" fmla="*/ 2147483647 w 118"/>
                <a:gd name="T7" fmla="*/ 2147483647 h 29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8" h="295">
                  <a:moveTo>
                    <a:pt x="59" y="295"/>
                  </a:moveTo>
                  <a:lnTo>
                    <a:pt x="0" y="0"/>
                  </a:lnTo>
                  <a:lnTo>
                    <a:pt x="118" y="0"/>
                  </a:lnTo>
                  <a:lnTo>
                    <a:pt x="59" y="295"/>
                  </a:lnTo>
                  <a:close/>
                </a:path>
              </a:pathLst>
            </a:custGeom>
            <a:solidFill>
              <a:srgbClr val="FF0000"/>
            </a:solidFill>
            <a:ln w="222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Freeform 280"/>
            <p:cNvSpPr>
              <a:spLocks/>
            </p:cNvSpPr>
            <p:nvPr/>
          </p:nvSpPr>
          <p:spPr bwMode="auto">
            <a:xfrm>
              <a:off x="1147763" y="3247496"/>
              <a:ext cx="2724150" cy="93662"/>
            </a:xfrm>
            <a:custGeom>
              <a:avLst/>
              <a:gdLst>
                <a:gd name="T0" fmla="*/ 2147483647 w 2978"/>
                <a:gd name="T1" fmla="*/ 2147483647 h 102"/>
                <a:gd name="T2" fmla="*/ 0 w 2978"/>
                <a:gd name="T3" fmla="*/ 2147483647 h 102"/>
                <a:gd name="T4" fmla="*/ 2147483647 w 2978"/>
                <a:gd name="T5" fmla="*/ 0 h 102"/>
                <a:gd name="T6" fmla="*/ 2147483647 w 2978"/>
                <a:gd name="T7" fmla="*/ 2147483647 h 102"/>
                <a:gd name="T8" fmla="*/ 0 w 2978"/>
                <a:gd name="T9" fmla="*/ 2147483647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78" h="102">
                  <a:moveTo>
                    <a:pt x="2978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noFill/>
            <a:ln w="222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281"/>
            <p:cNvSpPr>
              <a:spLocks/>
            </p:cNvSpPr>
            <p:nvPr/>
          </p:nvSpPr>
          <p:spPr bwMode="auto">
            <a:xfrm>
              <a:off x="1147763" y="3247496"/>
              <a:ext cx="234950" cy="93662"/>
            </a:xfrm>
            <a:custGeom>
              <a:avLst/>
              <a:gdLst>
                <a:gd name="T0" fmla="*/ 0 w 295"/>
                <a:gd name="T1" fmla="*/ 2147483647 h 118"/>
                <a:gd name="T2" fmla="*/ 2147483647 w 295"/>
                <a:gd name="T3" fmla="*/ 0 h 118"/>
                <a:gd name="T4" fmla="*/ 2147483647 w 295"/>
                <a:gd name="T5" fmla="*/ 2147483647 h 118"/>
                <a:gd name="T6" fmla="*/ 0 w 295"/>
                <a:gd name="T7" fmla="*/ 2147483647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0000"/>
            </a:solidFill>
            <a:ln w="22225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Rectangle 282"/>
            <p:cNvSpPr>
              <a:spLocks noChangeArrowheads="1"/>
            </p:cNvSpPr>
            <p:nvPr/>
          </p:nvSpPr>
          <p:spPr bwMode="auto">
            <a:xfrm>
              <a:off x="1222375" y="1750483"/>
              <a:ext cx="1695381" cy="234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dirty="0">
                  <a:cs typeface="Arial" panose="020B0604020202020204" pitchFamily="34" charset="0"/>
                </a:rPr>
                <a:t>Select ⅓ best lines </a:t>
              </a:r>
            </a:p>
          </p:txBody>
        </p:sp>
        <p:sp>
          <p:nvSpPr>
            <p:cNvPr id="281" name="Rectangle 283"/>
            <p:cNvSpPr>
              <a:spLocks noChangeArrowheads="1"/>
            </p:cNvSpPr>
            <p:nvPr/>
          </p:nvSpPr>
          <p:spPr bwMode="auto">
            <a:xfrm>
              <a:off x="1222375" y="1940983"/>
              <a:ext cx="2166773" cy="234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dirty="0">
                  <a:cs typeface="Arial" panose="020B0604020202020204" pitchFamily="34" charset="0"/>
                </a:rPr>
                <a:t>according 1st year's data</a:t>
              </a:r>
            </a:p>
          </p:txBody>
        </p:sp>
        <p:sp>
          <p:nvSpPr>
            <p:cNvPr id="285" name="Line 287"/>
            <p:cNvSpPr>
              <a:spLocks noChangeShapeType="1"/>
            </p:cNvSpPr>
            <p:nvPr/>
          </p:nvSpPr>
          <p:spPr bwMode="auto">
            <a:xfrm>
              <a:off x="1149350" y="2485496"/>
              <a:ext cx="374332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prstDash val="lgDashDot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Text Box 288"/>
            <p:cNvSpPr txBox="1">
              <a:spLocks noChangeArrowheads="1"/>
            </p:cNvSpPr>
            <p:nvPr/>
          </p:nvSpPr>
          <p:spPr bwMode="auto">
            <a:xfrm>
              <a:off x="4079876" y="1891771"/>
              <a:ext cx="641350" cy="31299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de-DE" dirty="0">
                  <a:cs typeface="Arial" panose="020B0604020202020204" pitchFamily="34" charset="0"/>
                </a:rPr>
                <a:t>KT47</a:t>
              </a:r>
            </a:p>
          </p:txBody>
        </p:sp>
        <p:cxnSp>
          <p:nvCxnSpPr>
            <p:cNvPr id="287" name="AutoShape 290"/>
            <p:cNvCxnSpPr>
              <a:cxnSpLocks noChangeShapeType="1"/>
              <a:stCxn id="286" idx="2"/>
              <a:endCxn id="91" idx="7"/>
            </p:cNvCxnSpPr>
            <p:nvPr/>
          </p:nvCxnSpPr>
          <p:spPr bwMode="auto">
            <a:xfrm flipH="1">
              <a:off x="4298094" y="2204765"/>
              <a:ext cx="102458" cy="265947"/>
            </a:xfrm>
            <a:prstGeom prst="straightConnector1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88" name="Text Box 292"/>
          <p:cNvSpPr txBox="1">
            <a:spLocks noChangeArrowheads="1"/>
          </p:cNvSpPr>
          <p:nvPr/>
        </p:nvSpPr>
        <p:spPr bwMode="auto">
          <a:xfrm>
            <a:off x="7258290" y="2320918"/>
            <a:ext cx="4834028" cy="4385816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/>
              <a:t>Multistep selection is a default strategy in commercial plant breeding. After testing in season 1, you select. </a:t>
            </a:r>
            <a:r>
              <a:rPr lang="en-GB" altLang="de-DE" dirty="0">
                <a:solidFill>
                  <a:srgbClr val="0000FF"/>
                </a:solidFill>
              </a:rPr>
              <a:t>The selected ones </a:t>
            </a:r>
            <a:r>
              <a:rPr lang="en-GB" altLang="de-DE" dirty="0"/>
              <a:t>are tested again in season 2, and you select again. The then-selected ones are tested again in season 3, and now you may select ultimate candidates to present to official </a:t>
            </a:r>
            <a:r>
              <a:rPr lang="en-GB" altLang="de-DE" dirty="0" err="1"/>
              <a:t>cul-tivar</a:t>
            </a:r>
            <a:r>
              <a:rPr lang="en-GB" altLang="de-DE" dirty="0"/>
              <a:t> release authorities (</a:t>
            </a:r>
            <a:r>
              <a:rPr lang="en-GB" altLang="de-DE" dirty="0" err="1"/>
              <a:t>Bundessortenamt</a:t>
            </a:r>
            <a:r>
              <a:rPr lang="en-GB" altLang="de-DE" dirty="0"/>
              <a:t>).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de-DE" dirty="0"/>
              <a:t>When conducting the selection step 2, you should include the data from season 1 (from those that were after season 1 again tested in season 2 …) instead of using only season’s 2 data; etc. For this, you need a more timely and more efficient data processing than otherwise. Is it worth it?</a:t>
            </a:r>
            <a:endParaRPr lang="en-GB" altLang="de-DE" dirty="0">
              <a:solidFill>
                <a:srgbClr val="CC0066"/>
              </a:solidFill>
            </a:endParaRPr>
          </a:p>
        </p:txBody>
      </p:sp>
      <p:sp>
        <p:nvSpPr>
          <p:cNvPr id="290" name="TextBox 289"/>
          <p:cNvSpPr txBox="1"/>
          <p:nvPr/>
        </p:nvSpPr>
        <p:spPr>
          <a:xfrm>
            <a:off x="46940" y="57330"/>
            <a:ext cx="12058824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select based on first year’s results (we take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= 1/3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select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de-DE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lines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2" name="Text Box 284"/>
          <p:cNvSpPr txBox="1">
            <a:spLocks noChangeArrowheads="1"/>
          </p:cNvSpPr>
          <p:nvPr/>
        </p:nvSpPr>
        <p:spPr bwMode="auto">
          <a:xfrm>
            <a:off x="46940" y="590940"/>
            <a:ext cx="12058823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de-DE" dirty="0"/>
              <a:t>Stepwise selection of the ‚best‘ line, in a sequence of 3 years with data from 3 locations each. </a:t>
            </a:r>
            <a:endParaRPr lang="en-GB" altLang="de-DE" i="1" dirty="0"/>
          </a:p>
        </p:txBody>
      </p:sp>
      <p:sp>
        <p:nvSpPr>
          <p:cNvPr id="293" name="TextBox 292"/>
          <p:cNvSpPr txBox="1"/>
          <p:nvPr/>
        </p:nvSpPr>
        <p:spPr>
          <a:xfrm>
            <a:off x="5183254" y="1293726"/>
            <a:ext cx="1745447" cy="923330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Have a closer look at this candidate</a:t>
            </a:r>
          </a:p>
        </p:txBody>
      </p:sp>
      <p:sp>
        <p:nvSpPr>
          <p:cNvPr id="4" name="Textfeld 5"/>
          <p:cNvSpPr txBox="1"/>
          <p:nvPr/>
        </p:nvSpPr>
        <p:spPr>
          <a:xfrm>
            <a:off x="11350566" y="6322145"/>
            <a:ext cx="78217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13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297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0" name="Group 649"/>
          <p:cNvGrpSpPr/>
          <p:nvPr/>
        </p:nvGrpSpPr>
        <p:grpSpPr>
          <a:xfrm>
            <a:off x="182565" y="2035969"/>
            <a:ext cx="5975352" cy="4784725"/>
            <a:chOff x="182565" y="2035969"/>
            <a:chExt cx="5975352" cy="4784725"/>
          </a:xfrm>
        </p:grpSpPr>
        <p:sp>
          <p:nvSpPr>
            <p:cNvPr id="5" name="AutoShape 7"/>
            <p:cNvSpPr>
              <a:spLocks noChangeAspect="1" noChangeArrowheads="1" noTextEdit="1"/>
            </p:cNvSpPr>
            <p:nvPr/>
          </p:nvSpPr>
          <p:spPr bwMode="auto">
            <a:xfrm>
              <a:off x="212728" y="2069306"/>
              <a:ext cx="5945189" cy="475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dirty="0"/>
            </a:p>
          </p:txBody>
        </p:sp>
        <p:grpSp>
          <p:nvGrpSpPr>
            <p:cNvPr id="6" name="Group 209"/>
            <p:cNvGrpSpPr>
              <a:grpSpLocks/>
            </p:cNvGrpSpPr>
            <p:nvPr/>
          </p:nvGrpSpPr>
          <p:grpSpPr bwMode="auto">
            <a:xfrm>
              <a:off x="182565" y="2035969"/>
              <a:ext cx="5946777" cy="4752975"/>
              <a:chOff x="988" y="642"/>
              <a:chExt cx="3746" cy="2994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36" name="Rectangle 9"/>
              <p:cNvSpPr>
                <a:spLocks noChangeArrowheads="1"/>
              </p:cNvSpPr>
              <p:nvPr/>
            </p:nvSpPr>
            <p:spPr bwMode="auto">
              <a:xfrm>
                <a:off x="988" y="642"/>
                <a:ext cx="3746" cy="299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37" name="Line 10"/>
              <p:cNvSpPr>
                <a:spLocks noChangeShapeType="1"/>
              </p:cNvSpPr>
              <p:nvPr/>
            </p:nvSpPr>
            <p:spPr bwMode="auto">
              <a:xfrm flipV="1">
                <a:off x="1449" y="854"/>
                <a:ext cx="1" cy="236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38" name="Line 11"/>
              <p:cNvSpPr>
                <a:spLocks noChangeShapeType="1"/>
              </p:cNvSpPr>
              <p:nvPr/>
            </p:nvSpPr>
            <p:spPr bwMode="auto">
              <a:xfrm flipV="1">
                <a:off x="3809" y="854"/>
                <a:ext cx="1" cy="236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39" name="Line 12"/>
              <p:cNvSpPr>
                <a:spLocks noChangeShapeType="1"/>
              </p:cNvSpPr>
              <p:nvPr/>
            </p:nvSpPr>
            <p:spPr bwMode="auto">
              <a:xfrm flipH="1">
                <a:off x="1405" y="3214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0" name="Line 13"/>
              <p:cNvSpPr>
                <a:spLocks noChangeShapeType="1"/>
              </p:cNvSpPr>
              <p:nvPr/>
            </p:nvSpPr>
            <p:spPr bwMode="auto">
              <a:xfrm>
                <a:off x="3809" y="3214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1" name="Rectangle 14"/>
              <p:cNvSpPr>
                <a:spLocks noChangeArrowheads="1"/>
              </p:cNvSpPr>
              <p:nvPr/>
            </p:nvSpPr>
            <p:spPr bwMode="auto">
              <a:xfrm>
                <a:off x="1233" y="3162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26</a:t>
                </a:r>
                <a:endParaRPr lang="en-GB" altLang="de-DE" dirty="0"/>
              </a:p>
            </p:txBody>
          </p:sp>
          <p:sp>
            <p:nvSpPr>
              <p:cNvPr id="142" name="Line 15"/>
              <p:cNvSpPr>
                <a:spLocks noChangeShapeType="1"/>
              </p:cNvSpPr>
              <p:nvPr/>
            </p:nvSpPr>
            <p:spPr bwMode="auto">
              <a:xfrm flipH="1">
                <a:off x="1405" y="3017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3" name="Line 16"/>
              <p:cNvSpPr>
                <a:spLocks noChangeShapeType="1"/>
              </p:cNvSpPr>
              <p:nvPr/>
            </p:nvSpPr>
            <p:spPr bwMode="auto">
              <a:xfrm>
                <a:off x="3809" y="3017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4" name="Rectangle 17"/>
              <p:cNvSpPr>
                <a:spLocks noChangeArrowheads="1"/>
              </p:cNvSpPr>
              <p:nvPr/>
            </p:nvSpPr>
            <p:spPr bwMode="auto">
              <a:xfrm>
                <a:off x="1233" y="2966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28</a:t>
                </a:r>
                <a:endParaRPr lang="en-GB" altLang="de-DE" dirty="0"/>
              </a:p>
            </p:txBody>
          </p:sp>
          <p:sp>
            <p:nvSpPr>
              <p:cNvPr id="145" name="Line 18"/>
              <p:cNvSpPr>
                <a:spLocks noChangeShapeType="1"/>
              </p:cNvSpPr>
              <p:nvPr/>
            </p:nvSpPr>
            <p:spPr bwMode="auto">
              <a:xfrm flipH="1">
                <a:off x="1405" y="2821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6" name="Line 19"/>
              <p:cNvSpPr>
                <a:spLocks noChangeShapeType="1"/>
              </p:cNvSpPr>
              <p:nvPr/>
            </p:nvSpPr>
            <p:spPr bwMode="auto">
              <a:xfrm>
                <a:off x="3809" y="2821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7" name="Rectangle 20"/>
              <p:cNvSpPr>
                <a:spLocks noChangeArrowheads="1"/>
              </p:cNvSpPr>
              <p:nvPr/>
            </p:nvSpPr>
            <p:spPr bwMode="auto">
              <a:xfrm>
                <a:off x="1233" y="2770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30</a:t>
                </a:r>
                <a:endParaRPr lang="en-GB" altLang="de-DE" dirty="0"/>
              </a:p>
            </p:txBody>
          </p:sp>
          <p:sp>
            <p:nvSpPr>
              <p:cNvPr id="148" name="Line 21"/>
              <p:cNvSpPr>
                <a:spLocks noChangeShapeType="1"/>
              </p:cNvSpPr>
              <p:nvPr/>
            </p:nvSpPr>
            <p:spPr bwMode="auto">
              <a:xfrm flipH="1">
                <a:off x="1405" y="2624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49" name="Line 22"/>
              <p:cNvSpPr>
                <a:spLocks noChangeShapeType="1"/>
              </p:cNvSpPr>
              <p:nvPr/>
            </p:nvSpPr>
            <p:spPr bwMode="auto">
              <a:xfrm>
                <a:off x="3809" y="2624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0" name="Rectangle 23"/>
              <p:cNvSpPr>
                <a:spLocks noChangeArrowheads="1"/>
              </p:cNvSpPr>
              <p:nvPr/>
            </p:nvSpPr>
            <p:spPr bwMode="auto">
              <a:xfrm>
                <a:off x="1233" y="2573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32</a:t>
                </a:r>
                <a:endParaRPr lang="en-GB" altLang="de-DE" dirty="0"/>
              </a:p>
            </p:txBody>
          </p:sp>
          <p:sp>
            <p:nvSpPr>
              <p:cNvPr id="151" name="Line 24"/>
              <p:cNvSpPr>
                <a:spLocks noChangeShapeType="1"/>
              </p:cNvSpPr>
              <p:nvPr/>
            </p:nvSpPr>
            <p:spPr bwMode="auto">
              <a:xfrm flipH="1">
                <a:off x="1405" y="2427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2" name="Line 25"/>
              <p:cNvSpPr>
                <a:spLocks noChangeShapeType="1"/>
              </p:cNvSpPr>
              <p:nvPr/>
            </p:nvSpPr>
            <p:spPr bwMode="auto">
              <a:xfrm>
                <a:off x="3809" y="2427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3" name="Rectangle 26"/>
              <p:cNvSpPr>
                <a:spLocks noChangeArrowheads="1"/>
              </p:cNvSpPr>
              <p:nvPr/>
            </p:nvSpPr>
            <p:spPr bwMode="auto">
              <a:xfrm>
                <a:off x="1233" y="2376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34</a:t>
                </a:r>
                <a:endParaRPr lang="en-GB" altLang="de-DE" dirty="0"/>
              </a:p>
            </p:txBody>
          </p:sp>
          <p:sp>
            <p:nvSpPr>
              <p:cNvPr id="154" name="Line 27"/>
              <p:cNvSpPr>
                <a:spLocks noChangeShapeType="1"/>
              </p:cNvSpPr>
              <p:nvPr/>
            </p:nvSpPr>
            <p:spPr bwMode="auto">
              <a:xfrm flipH="1">
                <a:off x="1405" y="2231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5" name="Line 28"/>
              <p:cNvSpPr>
                <a:spLocks noChangeShapeType="1"/>
              </p:cNvSpPr>
              <p:nvPr/>
            </p:nvSpPr>
            <p:spPr bwMode="auto">
              <a:xfrm>
                <a:off x="3809" y="2231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6" name="Rectangle 29"/>
              <p:cNvSpPr>
                <a:spLocks noChangeArrowheads="1"/>
              </p:cNvSpPr>
              <p:nvPr/>
            </p:nvSpPr>
            <p:spPr bwMode="auto">
              <a:xfrm>
                <a:off x="1233" y="2180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36</a:t>
                </a:r>
                <a:endParaRPr lang="en-GB" altLang="de-DE" dirty="0"/>
              </a:p>
            </p:txBody>
          </p:sp>
          <p:sp>
            <p:nvSpPr>
              <p:cNvPr id="157" name="Line 30"/>
              <p:cNvSpPr>
                <a:spLocks noChangeShapeType="1"/>
              </p:cNvSpPr>
              <p:nvPr/>
            </p:nvSpPr>
            <p:spPr bwMode="auto">
              <a:xfrm flipH="1">
                <a:off x="1405" y="2034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8" name="Line 31"/>
              <p:cNvSpPr>
                <a:spLocks noChangeShapeType="1"/>
              </p:cNvSpPr>
              <p:nvPr/>
            </p:nvSpPr>
            <p:spPr bwMode="auto">
              <a:xfrm>
                <a:off x="3809" y="2034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59" name="Rectangle 32"/>
              <p:cNvSpPr>
                <a:spLocks noChangeArrowheads="1"/>
              </p:cNvSpPr>
              <p:nvPr/>
            </p:nvSpPr>
            <p:spPr bwMode="auto">
              <a:xfrm>
                <a:off x="1233" y="1983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38</a:t>
                </a:r>
                <a:endParaRPr lang="en-GB" altLang="de-DE" dirty="0"/>
              </a:p>
            </p:txBody>
          </p:sp>
          <p:sp>
            <p:nvSpPr>
              <p:cNvPr id="160" name="Line 33"/>
              <p:cNvSpPr>
                <a:spLocks noChangeShapeType="1"/>
              </p:cNvSpPr>
              <p:nvPr/>
            </p:nvSpPr>
            <p:spPr bwMode="auto">
              <a:xfrm flipH="1">
                <a:off x="1405" y="1838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1" name="Line 34"/>
              <p:cNvSpPr>
                <a:spLocks noChangeShapeType="1"/>
              </p:cNvSpPr>
              <p:nvPr/>
            </p:nvSpPr>
            <p:spPr bwMode="auto">
              <a:xfrm>
                <a:off x="3809" y="1838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2" name="Rectangle 35"/>
              <p:cNvSpPr>
                <a:spLocks noChangeArrowheads="1"/>
              </p:cNvSpPr>
              <p:nvPr/>
            </p:nvSpPr>
            <p:spPr bwMode="auto">
              <a:xfrm>
                <a:off x="1233" y="1786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40</a:t>
                </a:r>
                <a:endParaRPr lang="en-GB" altLang="de-DE" dirty="0"/>
              </a:p>
            </p:txBody>
          </p:sp>
          <p:sp>
            <p:nvSpPr>
              <p:cNvPr id="163" name="Line 36"/>
              <p:cNvSpPr>
                <a:spLocks noChangeShapeType="1"/>
              </p:cNvSpPr>
              <p:nvPr/>
            </p:nvSpPr>
            <p:spPr bwMode="auto">
              <a:xfrm flipH="1">
                <a:off x="1405" y="1641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4" name="Line 37"/>
              <p:cNvSpPr>
                <a:spLocks noChangeShapeType="1"/>
              </p:cNvSpPr>
              <p:nvPr/>
            </p:nvSpPr>
            <p:spPr bwMode="auto">
              <a:xfrm>
                <a:off x="3809" y="1641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5" name="Rectangle 38"/>
              <p:cNvSpPr>
                <a:spLocks noChangeArrowheads="1"/>
              </p:cNvSpPr>
              <p:nvPr/>
            </p:nvSpPr>
            <p:spPr bwMode="auto">
              <a:xfrm>
                <a:off x="1233" y="1590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42</a:t>
                </a:r>
                <a:endParaRPr lang="en-GB" altLang="de-DE" dirty="0"/>
              </a:p>
            </p:txBody>
          </p:sp>
          <p:sp>
            <p:nvSpPr>
              <p:cNvPr id="166" name="Line 39"/>
              <p:cNvSpPr>
                <a:spLocks noChangeShapeType="1"/>
              </p:cNvSpPr>
              <p:nvPr/>
            </p:nvSpPr>
            <p:spPr bwMode="auto">
              <a:xfrm flipH="1">
                <a:off x="1405" y="1444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7" name="Line 40"/>
              <p:cNvSpPr>
                <a:spLocks noChangeShapeType="1"/>
              </p:cNvSpPr>
              <p:nvPr/>
            </p:nvSpPr>
            <p:spPr bwMode="auto">
              <a:xfrm>
                <a:off x="3809" y="1444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68" name="Rectangle 41"/>
              <p:cNvSpPr>
                <a:spLocks noChangeArrowheads="1"/>
              </p:cNvSpPr>
              <p:nvPr/>
            </p:nvSpPr>
            <p:spPr bwMode="auto">
              <a:xfrm>
                <a:off x="1233" y="1393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44</a:t>
                </a:r>
                <a:endParaRPr lang="en-GB" altLang="de-DE" dirty="0"/>
              </a:p>
            </p:txBody>
          </p:sp>
          <p:sp>
            <p:nvSpPr>
              <p:cNvPr id="169" name="Line 42"/>
              <p:cNvSpPr>
                <a:spLocks noChangeShapeType="1"/>
              </p:cNvSpPr>
              <p:nvPr/>
            </p:nvSpPr>
            <p:spPr bwMode="auto">
              <a:xfrm flipH="1">
                <a:off x="1405" y="1248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0" name="Line 43"/>
              <p:cNvSpPr>
                <a:spLocks noChangeShapeType="1"/>
              </p:cNvSpPr>
              <p:nvPr/>
            </p:nvSpPr>
            <p:spPr bwMode="auto">
              <a:xfrm>
                <a:off x="3809" y="1248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1" name="Rectangle 44"/>
              <p:cNvSpPr>
                <a:spLocks noChangeArrowheads="1"/>
              </p:cNvSpPr>
              <p:nvPr/>
            </p:nvSpPr>
            <p:spPr bwMode="auto">
              <a:xfrm>
                <a:off x="1233" y="1196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46</a:t>
                </a:r>
                <a:endParaRPr lang="en-GB" altLang="de-DE" dirty="0"/>
              </a:p>
            </p:txBody>
          </p:sp>
          <p:sp>
            <p:nvSpPr>
              <p:cNvPr id="172" name="Line 45"/>
              <p:cNvSpPr>
                <a:spLocks noChangeShapeType="1"/>
              </p:cNvSpPr>
              <p:nvPr/>
            </p:nvSpPr>
            <p:spPr bwMode="auto">
              <a:xfrm flipH="1">
                <a:off x="1405" y="1051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3" name="Line 46"/>
              <p:cNvSpPr>
                <a:spLocks noChangeShapeType="1"/>
              </p:cNvSpPr>
              <p:nvPr/>
            </p:nvSpPr>
            <p:spPr bwMode="auto">
              <a:xfrm>
                <a:off x="3809" y="1051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4" name="Rectangle 47"/>
              <p:cNvSpPr>
                <a:spLocks noChangeArrowheads="1"/>
              </p:cNvSpPr>
              <p:nvPr/>
            </p:nvSpPr>
            <p:spPr bwMode="auto">
              <a:xfrm>
                <a:off x="1233" y="1000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48</a:t>
                </a:r>
                <a:endParaRPr lang="en-GB" altLang="de-DE" dirty="0"/>
              </a:p>
            </p:txBody>
          </p:sp>
          <p:sp>
            <p:nvSpPr>
              <p:cNvPr id="175" name="Line 48"/>
              <p:cNvSpPr>
                <a:spLocks noChangeShapeType="1"/>
              </p:cNvSpPr>
              <p:nvPr/>
            </p:nvSpPr>
            <p:spPr bwMode="auto">
              <a:xfrm flipH="1">
                <a:off x="1405" y="854"/>
                <a:ext cx="4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6" name="Line 49"/>
              <p:cNvSpPr>
                <a:spLocks noChangeShapeType="1"/>
              </p:cNvSpPr>
              <p:nvPr/>
            </p:nvSpPr>
            <p:spPr bwMode="auto">
              <a:xfrm>
                <a:off x="3809" y="854"/>
                <a:ext cx="43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77" name="Rectangle 50"/>
              <p:cNvSpPr>
                <a:spLocks noChangeArrowheads="1"/>
              </p:cNvSpPr>
              <p:nvPr/>
            </p:nvSpPr>
            <p:spPr bwMode="auto">
              <a:xfrm>
                <a:off x="1233" y="803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50</a:t>
                </a:r>
                <a:endParaRPr lang="en-GB" altLang="de-DE" dirty="0"/>
              </a:p>
            </p:txBody>
          </p:sp>
          <p:sp>
            <p:nvSpPr>
              <p:cNvPr id="178" name="Rectangle 51"/>
              <p:cNvSpPr>
                <a:spLocks noChangeArrowheads="1"/>
              </p:cNvSpPr>
              <p:nvPr/>
            </p:nvSpPr>
            <p:spPr bwMode="auto">
              <a:xfrm rot="16200000">
                <a:off x="20" y="1962"/>
                <a:ext cx="2145" cy="1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500" dirty="0">
                    <a:solidFill>
                      <a:srgbClr val="0000FF"/>
                    </a:solidFill>
                  </a:rPr>
                  <a:t>Mean performance 4 years 3 locations</a:t>
                </a:r>
                <a:endParaRPr lang="en-GB" altLang="de-DE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179" name="Line 52"/>
              <p:cNvSpPr>
                <a:spLocks noChangeShapeType="1"/>
              </p:cNvSpPr>
              <p:nvPr/>
            </p:nvSpPr>
            <p:spPr bwMode="auto">
              <a:xfrm>
                <a:off x="1449" y="3214"/>
                <a:ext cx="2360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0" name="Line 53"/>
              <p:cNvSpPr>
                <a:spLocks noChangeShapeType="1"/>
              </p:cNvSpPr>
              <p:nvPr/>
            </p:nvSpPr>
            <p:spPr bwMode="auto">
              <a:xfrm>
                <a:off x="1449" y="854"/>
                <a:ext cx="2360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1" name="Line 54"/>
              <p:cNvSpPr>
                <a:spLocks noChangeShapeType="1"/>
              </p:cNvSpPr>
              <p:nvPr/>
            </p:nvSpPr>
            <p:spPr bwMode="auto">
              <a:xfrm>
                <a:off x="1449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2" name="Line 55"/>
              <p:cNvSpPr>
                <a:spLocks noChangeShapeType="1"/>
              </p:cNvSpPr>
              <p:nvPr/>
            </p:nvSpPr>
            <p:spPr bwMode="auto">
              <a:xfrm flipV="1">
                <a:off x="1449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3" name="Rectangle 56"/>
              <p:cNvSpPr>
                <a:spLocks noChangeArrowheads="1"/>
              </p:cNvSpPr>
              <p:nvPr/>
            </p:nvSpPr>
            <p:spPr bwMode="auto">
              <a:xfrm>
                <a:off x="1368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26</a:t>
                </a:r>
                <a:endParaRPr lang="en-GB" altLang="de-DE" dirty="0"/>
              </a:p>
            </p:txBody>
          </p:sp>
          <p:sp>
            <p:nvSpPr>
              <p:cNvPr id="184" name="Line 57"/>
              <p:cNvSpPr>
                <a:spLocks noChangeShapeType="1"/>
              </p:cNvSpPr>
              <p:nvPr/>
            </p:nvSpPr>
            <p:spPr bwMode="auto">
              <a:xfrm>
                <a:off x="1642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5" name="Line 58"/>
              <p:cNvSpPr>
                <a:spLocks noChangeShapeType="1"/>
              </p:cNvSpPr>
              <p:nvPr/>
            </p:nvSpPr>
            <p:spPr bwMode="auto">
              <a:xfrm flipV="1">
                <a:off x="1642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6" name="Rectangle 59"/>
              <p:cNvSpPr>
                <a:spLocks noChangeArrowheads="1"/>
              </p:cNvSpPr>
              <p:nvPr/>
            </p:nvSpPr>
            <p:spPr bwMode="auto">
              <a:xfrm>
                <a:off x="1561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28</a:t>
                </a:r>
                <a:endParaRPr lang="en-GB" altLang="de-DE" dirty="0"/>
              </a:p>
            </p:txBody>
          </p:sp>
          <p:sp>
            <p:nvSpPr>
              <p:cNvPr id="187" name="Line 60"/>
              <p:cNvSpPr>
                <a:spLocks noChangeShapeType="1"/>
              </p:cNvSpPr>
              <p:nvPr/>
            </p:nvSpPr>
            <p:spPr bwMode="auto">
              <a:xfrm>
                <a:off x="1834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8" name="Line 61"/>
              <p:cNvSpPr>
                <a:spLocks noChangeShapeType="1"/>
              </p:cNvSpPr>
              <p:nvPr/>
            </p:nvSpPr>
            <p:spPr bwMode="auto">
              <a:xfrm flipV="1">
                <a:off x="1834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89" name="Rectangle 62"/>
              <p:cNvSpPr>
                <a:spLocks noChangeArrowheads="1"/>
              </p:cNvSpPr>
              <p:nvPr/>
            </p:nvSpPr>
            <p:spPr bwMode="auto">
              <a:xfrm>
                <a:off x="1754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30</a:t>
                </a:r>
                <a:endParaRPr lang="en-GB" altLang="de-DE" dirty="0"/>
              </a:p>
            </p:txBody>
          </p:sp>
          <p:sp>
            <p:nvSpPr>
              <p:cNvPr id="190" name="Line 63"/>
              <p:cNvSpPr>
                <a:spLocks noChangeShapeType="1"/>
              </p:cNvSpPr>
              <p:nvPr/>
            </p:nvSpPr>
            <p:spPr bwMode="auto">
              <a:xfrm>
                <a:off x="2027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1" name="Line 64"/>
              <p:cNvSpPr>
                <a:spLocks noChangeShapeType="1"/>
              </p:cNvSpPr>
              <p:nvPr/>
            </p:nvSpPr>
            <p:spPr bwMode="auto">
              <a:xfrm flipV="1">
                <a:off x="2027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2" name="Rectangle 65"/>
              <p:cNvSpPr>
                <a:spLocks noChangeArrowheads="1"/>
              </p:cNvSpPr>
              <p:nvPr/>
            </p:nvSpPr>
            <p:spPr bwMode="auto">
              <a:xfrm>
                <a:off x="1946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32</a:t>
                </a:r>
                <a:endParaRPr lang="en-GB" altLang="de-DE" dirty="0"/>
              </a:p>
            </p:txBody>
          </p:sp>
          <p:sp>
            <p:nvSpPr>
              <p:cNvPr id="193" name="Line 66"/>
              <p:cNvSpPr>
                <a:spLocks noChangeShapeType="1"/>
              </p:cNvSpPr>
              <p:nvPr/>
            </p:nvSpPr>
            <p:spPr bwMode="auto">
              <a:xfrm>
                <a:off x="2219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4" name="Line 67"/>
              <p:cNvSpPr>
                <a:spLocks noChangeShapeType="1"/>
              </p:cNvSpPr>
              <p:nvPr/>
            </p:nvSpPr>
            <p:spPr bwMode="auto">
              <a:xfrm flipV="1">
                <a:off x="2219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5" name="Rectangle 68"/>
              <p:cNvSpPr>
                <a:spLocks noChangeArrowheads="1"/>
              </p:cNvSpPr>
              <p:nvPr/>
            </p:nvSpPr>
            <p:spPr bwMode="auto">
              <a:xfrm>
                <a:off x="2138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34</a:t>
                </a:r>
                <a:endParaRPr lang="en-GB" altLang="de-DE" dirty="0"/>
              </a:p>
            </p:txBody>
          </p:sp>
          <p:sp>
            <p:nvSpPr>
              <p:cNvPr id="196" name="Line 69"/>
              <p:cNvSpPr>
                <a:spLocks noChangeShapeType="1"/>
              </p:cNvSpPr>
              <p:nvPr/>
            </p:nvSpPr>
            <p:spPr bwMode="auto">
              <a:xfrm>
                <a:off x="2412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7" name="Line 70"/>
              <p:cNvSpPr>
                <a:spLocks noChangeShapeType="1"/>
              </p:cNvSpPr>
              <p:nvPr/>
            </p:nvSpPr>
            <p:spPr bwMode="auto">
              <a:xfrm flipV="1">
                <a:off x="2412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198" name="Rectangle 71"/>
              <p:cNvSpPr>
                <a:spLocks noChangeArrowheads="1"/>
              </p:cNvSpPr>
              <p:nvPr/>
            </p:nvSpPr>
            <p:spPr bwMode="auto">
              <a:xfrm>
                <a:off x="2331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36</a:t>
                </a:r>
                <a:endParaRPr lang="en-GB" altLang="de-DE" dirty="0"/>
              </a:p>
            </p:txBody>
          </p:sp>
          <p:sp>
            <p:nvSpPr>
              <p:cNvPr id="199" name="Line 72"/>
              <p:cNvSpPr>
                <a:spLocks noChangeShapeType="1"/>
              </p:cNvSpPr>
              <p:nvPr/>
            </p:nvSpPr>
            <p:spPr bwMode="auto">
              <a:xfrm>
                <a:off x="2605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0" name="Line 73"/>
              <p:cNvSpPr>
                <a:spLocks noChangeShapeType="1"/>
              </p:cNvSpPr>
              <p:nvPr/>
            </p:nvSpPr>
            <p:spPr bwMode="auto">
              <a:xfrm flipV="1">
                <a:off x="2605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1" name="Rectangle 74"/>
              <p:cNvSpPr>
                <a:spLocks noChangeArrowheads="1"/>
              </p:cNvSpPr>
              <p:nvPr/>
            </p:nvSpPr>
            <p:spPr bwMode="auto">
              <a:xfrm>
                <a:off x="2524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38</a:t>
                </a:r>
                <a:endParaRPr lang="en-GB" altLang="de-DE" dirty="0"/>
              </a:p>
            </p:txBody>
          </p:sp>
          <p:sp>
            <p:nvSpPr>
              <p:cNvPr id="202" name="Line 75"/>
              <p:cNvSpPr>
                <a:spLocks noChangeShapeType="1"/>
              </p:cNvSpPr>
              <p:nvPr/>
            </p:nvSpPr>
            <p:spPr bwMode="auto">
              <a:xfrm>
                <a:off x="2797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3" name="Line 76"/>
              <p:cNvSpPr>
                <a:spLocks noChangeShapeType="1"/>
              </p:cNvSpPr>
              <p:nvPr/>
            </p:nvSpPr>
            <p:spPr bwMode="auto">
              <a:xfrm flipV="1">
                <a:off x="2797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4" name="Rectangle 77"/>
              <p:cNvSpPr>
                <a:spLocks noChangeArrowheads="1"/>
              </p:cNvSpPr>
              <p:nvPr/>
            </p:nvSpPr>
            <p:spPr bwMode="auto">
              <a:xfrm>
                <a:off x="2716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40</a:t>
                </a:r>
                <a:endParaRPr lang="en-GB" altLang="de-DE" dirty="0"/>
              </a:p>
            </p:txBody>
          </p:sp>
          <p:sp>
            <p:nvSpPr>
              <p:cNvPr id="205" name="Line 78"/>
              <p:cNvSpPr>
                <a:spLocks noChangeShapeType="1"/>
              </p:cNvSpPr>
              <p:nvPr/>
            </p:nvSpPr>
            <p:spPr bwMode="auto">
              <a:xfrm>
                <a:off x="2990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6" name="Line 79"/>
              <p:cNvSpPr>
                <a:spLocks noChangeShapeType="1"/>
              </p:cNvSpPr>
              <p:nvPr/>
            </p:nvSpPr>
            <p:spPr bwMode="auto">
              <a:xfrm flipV="1">
                <a:off x="2990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7" name="Rectangle 80"/>
              <p:cNvSpPr>
                <a:spLocks noChangeArrowheads="1"/>
              </p:cNvSpPr>
              <p:nvPr/>
            </p:nvSpPr>
            <p:spPr bwMode="auto">
              <a:xfrm>
                <a:off x="2909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42</a:t>
                </a:r>
                <a:endParaRPr lang="en-GB" altLang="de-DE" dirty="0"/>
              </a:p>
            </p:txBody>
          </p:sp>
          <p:sp>
            <p:nvSpPr>
              <p:cNvPr id="208" name="Line 81"/>
              <p:cNvSpPr>
                <a:spLocks noChangeShapeType="1"/>
              </p:cNvSpPr>
              <p:nvPr/>
            </p:nvSpPr>
            <p:spPr bwMode="auto">
              <a:xfrm>
                <a:off x="3182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09" name="Line 82"/>
              <p:cNvSpPr>
                <a:spLocks noChangeShapeType="1"/>
              </p:cNvSpPr>
              <p:nvPr/>
            </p:nvSpPr>
            <p:spPr bwMode="auto">
              <a:xfrm flipV="1">
                <a:off x="3182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0" name="Rectangle 83"/>
              <p:cNvSpPr>
                <a:spLocks noChangeArrowheads="1"/>
              </p:cNvSpPr>
              <p:nvPr/>
            </p:nvSpPr>
            <p:spPr bwMode="auto">
              <a:xfrm>
                <a:off x="3101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44</a:t>
                </a:r>
                <a:endParaRPr lang="en-GB" altLang="de-DE" dirty="0"/>
              </a:p>
            </p:txBody>
          </p:sp>
          <p:sp>
            <p:nvSpPr>
              <p:cNvPr id="211" name="Line 84"/>
              <p:cNvSpPr>
                <a:spLocks noChangeShapeType="1"/>
              </p:cNvSpPr>
              <p:nvPr/>
            </p:nvSpPr>
            <p:spPr bwMode="auto">
              <a:xfrm>
                <a:off x="3375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2" name="Line 85"/>
              <p:cNvSpPr>
                <a:spLocks noChangeShapeType="1"/>
              </p:cNvSpPr>
              <p:nvPr/>
            </p:nvSpPr>
            <p:spPr bwMode="auto">
              <a:xfrm flipV="1">
                <a:off x="3375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3" name="Rectangle 86"/>
              <p:cNvSpPr>
                <a:spLocks noChangeArrowheads="1"/>
              </p:cNvSpPr>
              <p:nvPr/>
            </p:nvSpPr>
            <p:spPr bwMode="auto">
              <a:xfrm>
                <a:off x="3294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46</a:t>
                </a:r>
                <a:endParaRPr lang="en-GB" altLang="de-DE" dirty="0"/>
              </a:p>
            </p:txBody>
          </p:sp>
          <p:sp>
            <p:nvSpPr>
              <p:cNvPr id="214" name="Line 87"/>
              <p:cNvSpPr>
                <a:spLocks noChangeShapeType="1"/>
              </p:cNvSpPr>
              <p:nvPr/>
            </p:nvSpPr>
            <p:spPr bwMode="auto">
              <a:xfrm>
                <a:off x="3568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5" name="Line 88"/>
              <p:cNvSpPr>
                <a:spLocks noChangeShapeType="1"/>
              </p:cNvSpPr>
              <p:nvPr/>
            </p:nvSpPr>
            <p:spPr bwMode="auto">
              <a:xfrm flipV="1">
                <a:off x="3568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6" name="Rectangle 89"/>
              <p:cNvSpPr>
                <a:spLocks noChangeArrowheads="1"/>
              </p:cNvSpPr>
              <p:nvPr/>
            </p:nvSpPr>
            <p:spPr bwMode="auto">
              <a:xfrm>
                <a:off x="3487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48</a:t>
                </a:r>
                <a:endParaRPr lang="en-GB" altLang="de-DE" dirty="0"/>
              </a:p>
            </p:txBody>
          </p:sp>
          <p:sp>
            <p:nvSpPr>
              <p:cNvPr id="217" name="Line 90"/>
              <p:cNvSpPr>
                <a:spLocks noChangeShapeType="1"/>
              </p:cNvSpPr>
              <p:nvPr/>
            </p:nvSpPr>
            <p:spPr bwMode="auto">
              <a:xfrm>
                <a:off x="3760" y="3214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8" name="Line 91"/>
              <p:cNvSpPr>
                <a:spLocks noChangeShapeType="1"/>
              </p:cNvSpPr>
              <p:nvPr/>
            </p:nvSpPr>
            <p:spPr bwMode="auto">
              <a:xfrm flipV="1">
                <a:off x="3760" y="810"/>
                <a:ext cx="1" cy="44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19" name="Rectangle 92"/>
              <p:cNvSpPr>
                <a:spLocks noChangeArrowheads="1"/>
              </p:cNvSpPr>
              <p:nvPr/>
            </p:nvSpPr>
            <p:spPr bwMode="auto">
              <a:xfrm>
                <a:off x="3679" y="3268"/>
                <a:ext cx="117" cy="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50</a:t>
                </a:r>
                <a:endParaRPr lang="en-GB" altLang="de-DE" dirty="0"/>
              </a:p>
            </p:txBody>
          </p:sp>
          <p:sp>
            <p:nvSpPr>
              <p:cNvPr id="220" name="Rectangle 93"/>
              <p:cNvSpPr>
                <a:spLocks noChangeArrowheads="1"/>
              </p:cNvSpPr>
              <p:nvPr/>
            </p:nvSpPr>
            <p:spPr bwMode="auto">
              <a:xfrm>
                <a:off x="1583" y="3374"/>
                <a:ext cx="215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700" dirty="0">
                    <a:solidFill>
                      <a:srgbClr val="000000"/>
                    </a:solidFill>
                  </a:rPr>
                  <a:t>Performance 2nd year (3 locations)</a:t>
                </a:r>
                <a:endParaRPr lang="en-GB" altLang="de-DE" dirty="0"/>
              </a:p>
            </p:txBody>
          </p:sp>
          <p:sp>
            <p:nvSpPr>
              <p:cNvPr id="221" name="Oval 94"/>
              <p:cNvSpPr>
                <a:spLocks noChangeArrowheads="1"/>
              </p:cNvSpPr>
              <p:nvPr/>
            </p:nvSpPr>
            <p:spPr bwMode="auto">
              <a:xfrm>
                <a:off x="3730" y="1517"/>
                <a:ext cx="54" cy="54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222" name="Oval 95"/>
              <p:cNvSpPr>
                <a:spLocks noChangeArrowheads="1"/>
              </p:cNvSpPr>
              <p:nvPr/>
            </p:nvSpPr>
            <p:spPr bwMode="auto">
              <a:xfrm>
                <a:off x="3167" y="1828"/>
                <a:ext cx="54" cy="54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223" name="Oval 96"/>
              <p:cNvSpPr>
                <a:spLocks noChangeArrowheads="1"/>
              </p:cNvSpPr>
              <p:nvPr/>
            </p:nvSpPr>
            <p:spPr bwMode="auto">
              <a:xfrm>
                <a:off x="3158" y="1767"/>
                <a:ext cx="54" cy="54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224" name="Oval 97"/>
              <p:cNvSpPr>
                <a:spLocks noChangeArrowheads="1"/>
              </p:cNvSpPr>
              <p:nvPr/>
            </p:nvSpPr>
            <p:spPr bwMode="auto">
              <a:xfrm>
                <a:off x="3119" y="1844"/>
                <a:ext cx="54" cy="54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225" name="Oval 98"/>
              <p:cNvSpPr>
                <a:spLocks noChangeArrowheads="1"/>
              </p:cNvSpPr>
              <p:nvPr/>
            </p:nvSpPr>
            <p:spPr bwMode="auto">
              <a:xfrm>
                <a:off x="3074" y="1635"/>
                <a:ext cx="54" cy="54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26" name="Oval 99"/>
              <p:cNvSpPr>
                <a:spLocks noChangeArrowheads="1"/>
              </p:cNvSpPr>
              <p:nvPr/>
            </p:nvSpPr>
            <p:spPr bwMode="auto">
              <a:xfrm>
                <a:off x="3010" y="1833"/>
                <a:ext cx="54" cy="54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227" name="Oval 100"/>
              <p:cNvSpPr>
                <a:spLocks noChangeArrowheads="1"/>
              </p:cNvSpPr>
              <p:nvPr/>
            </p:nvSpPr>
            <p:spPr bwMode="auto">
              <a:xfrm>
                <a:off x="3007" y="1341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228" name="Oval 101"/>
              <p:cNvSpPr>
                <a:spLocks noChangeArrowheads="1"/>
              </p:cNvSpPr>
              <p:nvPr/>
            </p:nvSpPr>
            <p:spPr bwMode="auto">
              <a:xfrm>
                <a:off x="2931" y="2124"/>
                <a:ext cx="32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229" name="Oval 102"/>
              <p:cNvSpPr>
                <a:spLocks noChangeArrowheads="1"/>
              </p:cNvSpPr>
              <p:nvPr/>
            </p:nvSpPr>
            <p:spPr bwMode="auto">
              <a:xfrm>
                <a:off x="2799" y="2006"/>
                <a:ext cx="32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230" name="Oval 103"/>
              <p:cNvSpPr>
                <a:spLocks noChangeArrowheads="1"/>
              </p:cNvSpPr>
              <p:nvPr/>
            </p:nvSpPr>
            <p:spPr bwMode="auto">
              <a:xfrm>
                <a:off x="2666" y="2075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231" name="Oval 104"/>
              <p:cNvSpPr>
                <a:spLocks noChangeArrowheads="1"/>
              </p:cNvSpPr>
              <p:nvPr/>
            </p:nvSpPr>
            <p:spPr bwMode="auto">
              <a:xfrm>
                <a:off x="2452" y="1852"/>
                <a:ext cx="32" cy="32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232" name="Oval 105"/>
              <p:cNvSpPr>
                <a:spLocks noChangeArrowheads="1"/>
              </p:cNvSpPr>
              <p:nvPr/>
            </p:nvSpPr>
            <p:spPr bwMode="auto">
              <a:xfrm>
                <a:off x="2388" y="2290"/>
                <a:ext cx="32" cy="31"/>
              </a:xfrm>
              <a:prstGeom prst="ellips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233" name="Line 106"/>
              <p:cNvSpPr>
                <a:spLocks noChangeShapeType="1"/>
              </p:cNvSpPr>
              <p:nvPr/>
            </p:nvSpPr>
            <p:spPr bwMode="auto">
              <a:xfrm>
                <a:off x="3751" y="1539"/>
                <a:ext cx="13" cy="1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4" name="Line 107"/>
              <p:cNvSpPr>
                <a:spLocks noChangeShapeType="1"/>
              </p:cNvSpPr>
              <p:nvPr/>
            </p:nvSpPr>
            <p:spPr bwMode="auto">
              <a:xfrm flipH="1">
                <a:off x="3751" y="1539"/>
                <a:ext cx="13" cy="1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5" name="Line 108"/>
              <p:cNvSpPr>
                <a:spLocks noChangeShapeType="1"/>
              </p:cNvSpPr>
              <p:nvPr/>
            </p:nvSpPr>
            <p:spPr bwMode="auto">
              <a:xfrm>
                <a:off x="3748" y="1545"/>
                <a:ext cx="19" cy="1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6" name="Line 109"/>
              <p:cNvSpPr>
                <a:spLocks noChangeShapeType="1"/>
              </p:cNvSpPr>
              <p:nvPr/>
            </p:nvSpPr>
            <p:spPr bwMode="auto">
              <a:xfrm>
                <a:off x="3757" y="1536"/>
                <a:ext cx="1" cy="19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7" name="Line 110"/>
              <p:cNvSpPr>
                <a:spLocks noChangeShapeType="1"/>
              </p:cNvSpPr>
              <p:nvPr/>
            </p:nvSpPr>
            <p:spPr bwMode="auto">
              <a:xfrm>
                <a:off x="3186" y="1850"/>
                <a:ext cx="14" cy="14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8" name="Line 111"/>
              <p:cNvSpPr>
                <a:spLocks noChangeShapeType="1"/>
              </p:cNvSpPr>
              <p:nvPr/>
            </p:nvSpPr>
            <p:spPr bwMode="auto">
              <a:xfrm flipH="1">
                <a:off x="3186" y="1850"/>
                <a:ext cx="14" cy="14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39" name="Line 112"/>
              <p:cNvSpPr>
                <a:spLocks noChangeShapeType="1"/>
              </p:cNvSpPr>
              <p:nvPr/>
            </p:nvSpPr>
            <p:spPr bwMode="auto">
              <a:xfrm>
                <a:off x="3184" y="1857"/>
                <a:ext cx="19" cy="1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0" name="Line 113"/>
              <p:cNvSpPr>
                <a:spLocks noChangeShapeType="1"/>
              </p:cNvSpPr>
              <p:nvPr/>
            </p:nvSpPr>
            <p:spPr bwMode="auto">
              <a:xfrm>
                <a:off x="3193" y="1848"/>
                <a:ext cx="1" cy="19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1" name="Line 114"/>
              <p:cNvSpPr>
                <a:spLocks noChangeShapeType="1"/>
              </p:cNvSpPr>
              <p:nvPr/>
            </p:nvSpPr>
            <p:spPr bwMode="auto">
              <a:xfrm>
                <a:off x="3176" y="1786"/>
                <a:ext cx="14" cy="14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2" name="Line 115"/>
              <p:cNvSpPr>
                <a:spLocks noChangeShapeType="1"/>
              </p:cNvSpPr>
              <p:nvPr/>
            </p:nvSpPr>
            <p:spPr bwMode="auto">
              <a:xfrm flipH="1">
                <a:off x="3176" y="1786"/>
                <a:ext cx="14" cy="14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3" name="Line 116"/>
              <p:cNvSpPr>
                <a:spLocks noChangeShapeType="1"/>
              </p:cNvSpPr>
              <p:nvPr/>
            </p:nvSpPr>
            <p:spPr bwMode="auto">
              <a:xfrm>
                <a:off x="3173" y="1793"/>
                <a:ext cx="19" cy="1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4" name="Line 117"/>
              <p:cNvSpPr>
                <a:spLocks noChangeShapeType="1"/>
              </p:cNvSpPr>
              <p:nvPr/>
            </p:nvSpPr>
            <p:spPr bwMode="auto">
              <a:xfrm>
                <a:off x="3183" y="1784"/>
                <a:ext cx="1" cy="19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5" name="Line 118"/>
              <p:cNvSpPr>
                <a:spLocks noChangeShapeType="1"/>
              </p:cNvSpPr>
              <p:nvPr/>
            </p:nvSpPr>
            <p:spPr bwMode="auto">
              <a:xfrm>
                <a:off x="3142" y="1865"/>
                <a:ext cx="13" cy="1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6" name="Line 119"/>
              <p:cNvSpPr>
                <a:spLocks noChangeShapeType="1"/>
              </p:cNvSpPr>
              <p:nvPr/>
            </p:nvSpPr>
            <p:spPr bwMode="auto">
              <a:xfrm flipH="1">
                <a:off x="3142" y="1865"/>
                <a:ext cx="13" cy="1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7" name="Line 120"/>
              <p:cNvSpPr>
                <a:spLocks noChangeShapeType="1"/>
              </p:cNvSpPr>
              <p:nvPr/>
            </p:nvSpPr>
            <p:spPr bwMode="auto">
              <a:xfrm>
                <a:off x="3139" y="1872"/>
                <a:ext cx="19" cy="1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8" name="Line 121"/>
              <p:cNvSpPr>
                <a:spLocks noChangeShapeType="1"/>
              </p:cNvSpPr>
              <p:nvPr/>
            </p:nvSpPr>
            <p:spPr bwMode="auto">
              <a:xfrm>
                <a:off x="3148" y="1862"/>
                <a:ext cx="1" cy="19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49" name="Line 122"/>
              <p:cNvSpPr>
                <a:spLocks noChangeShapeType="1"/>
              </p:cNvSpPr>
              <p:nvPr/>
            </p:nvSpPr>
            <p:spPr bwMode="auto">
              <a:xfrm>
                <a:off x="3094" y="1655"/>
                <a:ext cx="14" cy="14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0" name="Line 123"/>
              <p:cNvSpPr>
                <a:spLocks noChangeShapeType="1"/>
              </p:cNvSpPr>
              <p:nvPr/>
            </p:nvSpPr>
            <p:spPr bwMode="auto">
              <a:xfrm flipH="1">
                <a:off x="3094" y="1655"/>
                <a:ext cx="14" cy="14"/>
              </a:xfrm>
              <a:prstGeom prst="line">
                <a:avLst/>
              </a:prstGeom>
              <a:noFill/>
              <a:ln w="142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51" name="Line 124"/>
              <p:cNvSpPr>
                <a:spLocks noChangeShapeType="1"/>
              </p:cNvSpPr>
              <p:nvPr/>
            </p:nvSpPr>
            <p:spPr bwMode="auto">
              <a:xfrm>
                <a:off x="3091" y="1662"/>
                <a:ext cx="19" cy="1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2" name="Line 125"/>
              <p:cNvSpPr>
                <a:spLocks noChangeShapeType="1"/>
              </p:cNvSpPr>
              <p:nvPr/>
            </p:nvSpPr>
            <p:spPr bwMode="auto">
              <a:xfrm>
                <a:off x="3101" y="1653"/>
                <a:ext cx="1" cy="19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3" name="Line 126"/>
              <p:cNvSpPr>
                <a:spLocks noChangeShapeType="1"/>
              </p:cNvSpPr>
              <p:nvPr/>
            </p:nvSpPr>
            <p:spPr bwMode="auto">
              <a:xfrm>
                <a:off x="3029" y="1854"/>
                <a:ext cx="14" cy="14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4" name="Line 127"/>
              <p:cNvSpPr>
                <a:spLocks noChangeShapeType="1"/>
              </p:cNvSpPr>
              <p:nvPr/>
            </p:nvSpPr>
            <p:spPr bwMode="auto">
              <a:xfrm flipH="1">
                <a:off x="3029" y="1854"/>
                <a:ext cx="14" cy="14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5" name="Line 128"/>
              <p:cNvSpPr>
                <a:spLocks noChangeShapeType="1"/>
              </p:cNvSpPr>
              <p:nvPr/>
            </p:nvSpPr>
            <p:spPr bwMode="auto">
              <a:xfrm>
                <a:off x="3026" y="1861"/>
                <a:ext cx="19" cy="1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6" name="Line 129"/>
              <p:cNvSpPr>
                <a:spLocks noChangeShapeType="1"/>
              </p:cNvSpPr>
              <p:nvPr/>
            </p:nvSpPr>
            <p:spPr bwMode="auto">
              <a:xfrm>
                <a:off x="3036" y="1851"/>
                <a:ext cx="1" cy="19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7" name="Line 130"/>
              <p:cNvSpPr>
                <a:spLocks noChangeShapeType="1"/>
              </p:cNvSpPr>
              <p:nvPr/>
            </p:nvSpPr>
            <p:spPr bwMode="auto">
              <a:xfrm flipV="1">
                <a:off x="3029" y="3211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8" name="Line 131"/>
              <p:cNvSpPr>
                <a:spLocks noChangeShapeType="1"/>
              </p:cNvSpPr>
              <p:nvPr/>
            </p:nvSpPr>
            <p:spPr bwMode="auto">
              <a:xfrm flipV="1">
                <a:off x="3029" y="3199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59" name="Line 132"/>
              <p:cNvSpPr>
                <a:spLocks noChangeShapeType="1"/>
              </p:cNvSpPr>
              <p:nvPr/>
            </p:nvSpPr>
            <p:spPr bwMode="auto">
              <a:xfrm flipV="1">
                <a:off x="3029" y="3187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0" name="Line 133"/>
              <p:cNvSpPr>
                <a:spLocks noChangeShapeType="1"/>
              </p:cNvSpPr>
              <p:nvPr/>
            </p:nvSpPr>
            <p:spPr bwMode="auto">
              <a:xfrm flipV="1">
                <a:off x="3029" y="3175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1" name="Line 134"/>
              <p:cNvSpPr>
                <a:spLocks noChangeShapeType="1"/>
              </p:cNvSpPr>
              <p:nvPr/>
            </p:nvSpPr>
            <p:spPr bwMode="auto">
              <a:xfrm flipV="1">
                <a:off x="3029" y="3163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2" name="Line 135"/>
              <p:cNvSpPr>
                <a:spLocks noChangeShapeType="1"/>
              </p:cNvSpPr>
              <p:nvPr/>
            </p:nvSpPr>
            <p:spPr bwMode="auto">
              <a:xfrm flipV="1">
                <a:off x="3029" y="3151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3" name="Line 136"/>
              <p:cNvSpPr>
                <a:spLocks noChangeShapeType="1"/>
              </p:cNvSpPr>
              <p:nvPr/>
            </p:nvSpPr>
            <p:spPr bwMode="auto">
              <a:xfrm flipV="1">
                <a:off x="3029" y="3139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4" name="Line 137"/>
              <p:cNvSpPr>
                <a:spLocks noChangeShapeType="1"/>
              </p:cNvSpPr>
              <p:nvPr/>
            </p:nvSpPr>
            <p:spPr bwMode="auto">
              <a:xfrm flipV="1">
                <a:off x="3029" y="3127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5" name="Line 138"/>
              <p:cNvSpPr>
                <a:spLocks noChangeShapeType="1"/>
              </p:cNvSpPr>
              <p:nvPr/>
            </p:nvSpPr>
            <p:spPr bwMode="auto">
              <a:xfrm flipV="1">
                <a:off x="3029" y="3115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6" name="Line 139"/>
              <p:cNvSpPr>
                <a:spLocks noChangeShapeType="1"/>
              </p:cNvSpPr>
              <p:nvPr/>
            </p:nvSpPr>
            <p:spPr bwMode="auto">
              <a:xfrm flipV="1">
                <a:off x="3029" y="3102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7" name="Line 140"/>
              <p:cNvSpPr>
                <a:spLocks noChangeShapeType="1"/>
              </p:cNvSpPr>
              <p:nvPr/>
            </p:nvSpPr>
            <p:spPr bwMode="auto">
              <a:xfrm flipV="1">
                <a:off x="3029" y="3090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8" name="Line 141"/>
              <p:cNvSpPr>
                <a:spLocks noChangeShapeType="1"/>
              </p:cNvSpPr>
              <p:nvPr/>
            </p:nvSpPr>
            <p:spPr bwMode="auto">
              <a:xfrm flipV="1">
                <a:off x="3029" y="3078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69" name="Line 142"/>
              <p:cNvSpPr>
                <a:spLocks noChangeShapeType="1"/>
              </p:cNvSpPr>
              <p:nvPr/>
            </p:nvSpPr>
            <p:spPr bwMode="auto">
              <a:xfrm flipV="1">
                <a:off x="3029" y="3066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0" name="Line 143"/>
              <p:cNvSpPr>
                <a:spLocks noChangeShapeType="1"/>
              </p:cNvSpPr>
              <p:nvPr/>
            </p:nvSpPr>
            <p:spPr bwMode="auto">
              <a:xfrm flipV="1">
                <a:off x="3029" y="3054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1" name="Line 144"/>
              <p:cNvSpPr>
                <a:spLocks noChangeShapeType="1"/>
              </p:cNvSpPr>
              <p:nvPr/>
            </p:nvSpPr>
            <p:spPr bwMode="auto">
              <a:xfrm flipV="1">
                <a:off x="3029" y="3042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2" name="Line 145"/>
              <p:cNvSpPr>
                <a:spLocks noChangeShapeType="1"/>
              </p:cNvSpPr>
              <p:nvPr/>
            </p:nvSpPr>
            <p:spPr bwMode="auto">
              <a:xfrm flipV="1">
                <a:off x="3029" y="3030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3" name="Line 146"/>
              <p:cNvSpPr>
                <a:spLocks noChangeShapeType="1"/>
              </p:cNvSpPr>
              <p:nvPr/>
            </p:nvSpPr>
            <p:spPr bwMode="auto">
              <a:xfrm flipV="1">
                <a:off x="3029" y="3018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4" name="Line 147"/>
              <p:cNvSpPr>
                <a:spLocks noChangeShapeType="1"/>
              </p:cNvSpPr>
              <p:nvPr/>
            </p:nvSpPr>
            <p:spPr bwMode="auto">
              <a:xfrm flipV="1">
                <a:off x="3029" y="3006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5" name="Line 148"/>
              <p:cNvSpPr>
                <a:spLocks noChangeShapeType="1"/>
              </p:cNvSpPr>
              <p:nvPr/>
            </p:nvSpPr>
            <p:spPr bwMode="auto">
              <a:xfrm flipV="1">
                <a:off x="3029" y="2994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6" name="Line 149"/>
              <p:cNvSpPr>
                <a:spLocks noChangeShapeType="1"/>
              </p:cNvSpPr>
              <p:nvPr/>
            </p:nvSpPr>
            <p:spPr bwMode="auto">
              <a:xfrm flipV="1">
                <a:off x="3029" y="2981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7" name="Line 150"/>
              <p:cNvSpPr>
                <a:spLocks noChangeShapeType="1"/>
              </p:cNvSpPr>
              <p:nvPr/>
            </p:nvSpPr>
            <p:spPr bwMode="auto">
              <a:xfrm flipV="1">
                <a:off x="3029" y="2969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8" name="Line 151"/>
              <p:cNvSpPr>
                <a:spLocks noChangeShapeType="1"/>
              </p:cNvSpPr>
              <p:nvPr/>
            </p:nvSpPr>
            <p:spPr bwMode="auto">
              <a:xfrm flipV="1">
                <a:off x="3029" y="2957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79" name="Line 152"/>
              <p:cNvSpPr>
                <a:spLocks noChangeShapeType="1"/>
              </p:cNvSpPr>
              <p:nvPr/>
            </p:nvSpPr>
            <p:spPr bwMode="auto">
              <a:xfrm flipV="1">
                <a:off x="3029" y="2945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0" name="Line 153"/>
              <p:cNvSpPr>
                <a:spLocks noChangeShapeType="1"/>
              </p:cNvSpPr>
              <p:nvPr/>
            </p:nvSpPr>
            <p:spPr bwMode="auto">
              <a:xfrm flipV="1">
                <a:off x="3029" y="2933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1" name="Line 154"/>
              <p:cNvSpPr>
                <a:spLocks noChangeShapeType="1"/>
              </p:cNvSpPr>
              <p:nvPr/>
            </p:nvSpPr>
            <p:spPr bwMode="auto">
              <a:xfrm flipV="1">
                <a:off x="3029" y="2921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2" name="Line 155"/>
              <p:cNvSpPr>
                <a:spLocks noChangeShapeType="1"/>
              </p:cNvSpPr>
              <p:nvPr/>
            </p:nvSpPr>
            <p:spPr bwMode="auto">
              <a:xfrm flipV="1">
                <a:off x="3029" y="2909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3" name="Line 156"/>
              <p:cNvSpPr>
                <a:spLocks noChangeShapeType="1"/>
              </p:cNvSpPr>
              <p:nvPr/>
            </p:nvSpPr>
            <p:spPr bwMode="auto">
              <a:xfrm flipV="1">
                <a:off x="3029" y="2897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4" name="Line 157"/>
              <p:cNvSpPr>
                <a:spLocks noChangeShapeType="1"/>
              </p:cNvSpPr>
              <p:nvPr/>
            </p:nvSpPr>
            <p:spPr bwMode="auto">
              <a:xfrm flipV="1">
                <a:off x="3029" y="2885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5" name="Line 158"/>
              <p:cNvSpPr>
                <a:spLocks noChangeShapeType="1"/>
              </p:cNvSpPr>
              <p:nvPr/>
            </p:nvSpPr>
            <p:spPr bwMode="auto">
              <a:xfrm flipV="1">
                <a:off x="3029" y="2873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6" name="Line 159"/>
              <p:cNvSpPr>
                <a:spLocks noChangeShapeType="1"/>
              </p:cNvSpPr>
              <p:nvPr/>
            </p:nvSpPr>
            <p:spPr bwMode="auto">
              <a:xfrm flipV="1">
                <a:off x="3029" y="2861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7" name="Line 160"/>
              <p:cNvSpPr>
                <a:spLocks noChangeShapeType="1"/>
              </p:cNvSpPr>
              <p:nvPr/>
            </p:nvSpPr>
            <p:spPr bwMode="auto">
              <a:xfrm flipV="1">
                <a:off x="3029" y="2848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8" name="Line 161"/>
              <p:cNvSpPr>
                <a:spLocks noChangeShapeType="1"/>
              </p:cNvSpPr>
              <p:nvPr/>
            </p:nvSpPr>
            <p:spPr bwMode="auto">
              <a:xfrm flipV="1">
                <a:off x="3029" y="2836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89" name="Line 162"/>
              <p:cNvSpPr>
                <a:spLocks noChangeShapeType="1"/>
              </p:cNvSpPr>
              <p:nvPr/>
            </p:nvSpPr>
            <p:spPr bwMode="auto">
              <a:xfrm flipV="1">
                <a:off x="3029" y="2824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0" name="Line 163"/>
              <p:cNvSpPr>
                <a:spLocks noChangeShapeType="1"/>
              </p:cNvSpPr>
              <p:nvPr/>
            </p:nvSpPr>
            <p:spPr bwMode="auto">
              <a:xfrm flipV="1">
                <a:off x="3029" y="2812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1" name="Line 164"/>
              <p:cNvSpPr>
                <a:spLocks noChangeShapeType="1"/>
              </p:cNvSpPr>
              <p:nvPr/>
            </p:nvSpPr>
            <p:spPr bwMode="auto">
              <a:xfrm flipV="1">
                <a:off x="3029" y="2800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2" name="Line 165"/>
              <p:cNvSpPr>
                <a:spLocks noChangeShapeType="1"/>
              </p:cNvSpPr>
              <p:nvPr/>
            </p:nvSpPr>
            <p:spPr bwMode="auto">
              <a:xfrm flipV="1">
                <a:off x="3029" y="2788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3" name="Line 166"/>
              <p:cNvSpPr>
                <a:spLocks noChangeShapeType="1"/>
              </p:cNvSpPr>
              <p:nvPr/>
            </p:nvSpPr>
            <p:spPr bwMode="auto">
              <a:xfrm flipV="1">
                <a:off x="3029" y="2776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4" name="Line 167"/>
              <p:cNvSpPr>
                <a:spLocks noChangeShapeType="1"/>
              </p:cNvSpPr>
              <p:nvPr/>
            </p:nvSpPr>
            <p:spPr bwMode="auto">
              <a:xfrm flipV="1">
                <a:off x="3029" y="2764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5" name="Line 168"/>
              <p:cNvSpPr>
                <a:spLocks noChangeShapeType="1"/>
              </p:cNvSpPr>
              <p:nvPr/>
            </p:nvSpPr>
            <p:spPr bwMode="auto">
              <a:xfrm flipV="1">
                <a:off x="3029" y="2752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6" name="Line 169"/>
              <p:cNvSpPr>
                <a:spLocks noChangeShapeType="1"/>
              </p:cNvSpPr>
              <p:nvPr/>
            </p:nvSpPr>
            <p:spPr bwMode="auto">
              <a:xfrm flipV="1">
                <a:off x="3029" y="2740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7" name="Line 170"/>
              <p:cNvSpPr>
                <a:spLocks noChangeShapeType="1"/>
              </p:cNvSpPr>
              <p:nvPr/>
            </p:nvSpPr>
            <p:spPr bwMode="auto">
              <a:xfrm flipV="1">
                <a:off x="3029" y="2727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8" name="Line 171"/>
              <p:cNvSpPr>
                <a:spLocks noChangeShapeType="1"/>
              </p:cNvSpPr>
              <p:nvPr/>
            </p:nvSpPr>
            <p:spPr bwMode="auto">
              <a:xfrm flipV="1">
                <a:off x="3029" y="2715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299" name="Line 172"/>
              <p:cNvSpPr>
                <a:spLocks noChangeShapeType="1"/>
              </p:cNvSpPr>
              <p:nvPr/>
            </p:nvSpPr>
            <p:spPr bwMode="auto">
              <a:xfrm flipV="1">
                <a:off x="3029" y="2703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0" name="Line 173"/>
              <p:cNvSpPr>
                <a:spLocks noChangeShapeType="1"/>
              </p:cNvSpPr>
              <p:nvPr/>
            </p:nvSpPr>
            <p:spPr bwMode="auto">
              <a:xfrm flipV="1">
                <a:off x="3029" y="2691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1" name="Line 174"/>
              <p:cNvSpPr>
                <a:spLocks noChangeShapeType="1"/>
              </p:cNvSpPr>
              <p:nvPr/>
            </p:nvSpPr>
            <p:spPr bwMode="auto">
              <a:xfrm flipV="1">
                <a:off x="3029" y="2679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2" name="Line 175"/>
              <p:cNvSpPr>
                <a:spLocks noChangeShapeType="1"/>
              </p:cNvSpPr>
              <p:nvPr/>
            </p:nvSpPr>
            <p:spPr bwMode="auto">
              <a:xfrm flipV="1">
                <a:off x="3029" y="2667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3" name="Line 176"/>
              <p:cNvSpPr>
                <a:spLocks noChangeShapeType="1"/>
              </p:cNvSpPr>
              <p:nvPr/>
            </p:nvSpPr>
            <p:spPr bwMode="auto">
              <a:xfrm flipV="1">
                <a:off x="3029" y="2655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4" name="Line 177"/>
              <p:cNvSpPr>
                <a:spLocks noChangeShapeType="1"/>
              </p:cNvSpPr>
              <p:nvPr/>
            </p:nvSpPr>
            <p:spPr bwMode="auto">
              <a:xfrm flipV="1">
                <a:off x="3029" y="2643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5" name="Line 178"/>
              <p:cNvSpPr>
                <a:spLocks noChangeShapeType="1"/>
              </p:cNvSpPr>
              <p:nvPr/>
            </p:nvSpPr>
            <p:spPr bwMode="auto">
              <a:xfrm flipV="1">
                <a:off x="3029" y="2631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6" name="Line 179"/>
              <p:cNvSpPr>
                <a:spLocks noChangeShapeType="1"/>
              </p:cNvSpPr>
              <p:nvPr/>
            </p:nvSpPr>
            <p:spPr bwMode="auto">
              <a:xfrm flipV="1">
                <a:off x="3029" y="2619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7" name="Line 180"/>
              <p:cNvSpPr>
                <a:spLocks noChangeShapeType="1"/>
              </p:cNvSpPr>
              <p:nvPr/>
            </p:nvSpPr>
            <p:spPr bwMode="auto">
              <a:xfrm flipV="1">
                <a:off x="3029" y="2606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8" name="Line 181"/>
              <p:cNvSpPr>
                <a:spLocks noChangeShapeType="1"/>
              </p:cNvSpPr>
              <p:nvPr/>
            </p:nvSpPr>
            <p:spPr bwMode="auto">
              <a:xfrm flipV="1">
                <a:off x="3029" y="2594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09" name="Line 182"/>
              <p:cNvSpPr>
                <a:spLocks noChangeShapeType="1"/>
              </p:cNvSpPr>
              <p:nvPr/>
            </p:nvSpPr>
            <p:spPr bwMode="auto">
              <a:xfrm flipV="1">
                <a:off x="3029" y="2582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0" name="Line 183"/>
              <p:cNvSpPr>
                <a:spLocks noChangeShapeType="1"/>
              </p:cNvSpPr>
              <p:nvPr/>
            </p:nvSpPr>
            <p:spPr bwMode="auto">
              <a:xfrm flipV="1">
                <a:off x="3029" y="2570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1" name="Line 184"/>
              <p:cNvSpPr>
                <a:spLocks noChangeShapeType="1"/>
              </p:cNvSpPr>
              <p:nvPr/>
            </p:nvSpPr>
            <p:spPr bwMode="auto">
              <a:xfrm flipV="1">
                <a:off x="3029" y="2558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2" name="Line 185"/>
              <p:cNvSpPr>
                <a:spLocks noChangeShapeType="1"/>
              </p:cNvSpPr>
              <p:nvPr/>
            </p:nvSpPr>
            <p:spPr bwMode="auto">
              <a:xfrm flipV="1">
                <a:off x="3029" y="2546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3" name="Line 186"/>
              <p:cNvSpPr>
                <a:spLocks noChangeShapeType="1"/>
              </p:cNvSpPr>
              <p:nvPr/>
            </p:nvSpPr>
            <p:spPr bwMode="auto">
              <a:xfrm flipV="1">
                <a:off x="3029" y="2534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4" name="Line 187"/>
              <p:cNvSpPr>
                <a:spLocks noChangeShapeType="1"/>
              </p:cNvSpPr>
              <p:nvPr/>
            </p:nvSpPr>
            <p:spPr bwMode="auto">
              <a:xfrm flipV="1">
                <a:off x="3029" y="2522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5" name="Line 188"/>
              <p:cNvSpPr>
                <a:spLocks noChangeShapeType="1"/>
              </p:cNvSpPr>
              <p:nvPr/>
            </p:nvSpPr>
            <p:spPr bwMode="auto">
              <a:xfrm flipV="1">
                <a:off x="3029" y="2510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6" name="Line 189"/>
              <p:cNvSpPr>
                <a:spLocks noChangeShapeType="1"/>
              </p:cNvSpPr>
              <p:nvPr/>
            </p:nvSpPr>
            <p:spPr bwMode="auto">
              <a:xfrm flipV="1">
                <a:off x="3029" y="2498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7" name="Line 190"/>
              <p:cNvSpPr>
                <a:spLocks noChangeShapeType="1"/>
              </p:cNvSpPr>
              <p:nvPr/>
            </p:nvSpPr>
            <p:spPr bwMode="auto">
              <a:xfrm flipV="1">
                <a:off x="3029" y="2486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8" name="Line 191"/>
              <p:cNvSpPr>
                <a:spLocks noChangeShapeType="1"/>
              </p:cNvSpPr>
              <p:nvPr/>
            </p:nvSpPr>
            <p:spPr bwMode="auto">
              <a:xfrm flipV="1">
                <a:off x="3029" y="2473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19" name="Line 192"/>
              <p:cNvSpPr>
                <a:spLocks noChangeShapeType="1"/>
              </p:cNvSpPr>
              <p:nvPr/>
            </p:nvSpPr>
            <p:spPr bwMode="auto">
              <a:xfrm flipV="1">
                <a:off x="3029" y="2461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0" name="Line 193"/>
              <p:cNvSpPr>
                <a:spLocks noChangeShapeType="1"/>
              </p:cNvSpPr>
              <p:nvPr/>
            </p:nvSpPr>
            <p:spPr bwMode="auto">
              <a:xfrm flipV="1">
                <a:off x="3029" y="2449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1" name="Line 194"/>
              <p:cNvSpPr>
                <a:spLocks noChangeShapeType="1"/>
              </p:cNvSpPr>
              <p:nvPr/>
            </p:nvSpPr>
            <p:spPr bwMode="auto">
              <a:xfrm flipV="1">
                <a:off x="3029" y="2437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2" name="Line 195"/>
              <p:cNvSpPr>
                <a:spLocks noChangeShapeType="1"/>
              </p:cNvSpPr>
              <p:nvPr/>
            </p:nvSpPr>
            <p:spPr bwMode="auto">
              <a:xfrm flipV="1">
                <a:off x="3029" y="2425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3" name="Line 196"/>
              <p:cNvSpPr>
                <a:spLocks noChangeShapeType="1"/>
              </p:cNvSpPr>
              <p:nvPr/>
            </p:nvSpPr>
            <p:spPr bwMode="auto">
              <a:xfrm flipV="1">
                <a:off x="3029" y="2413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4" name="Line 197"/>
              <p:cNvSpPr>
                <a:spLocks noChangeShapeType="1"/>
              </p:cNvSpPr>
              <p:nvPr/>
            </p:nvSpPr>
            <p:spPr bwMode="auto">
              <a:xfrm flipV="1">
                <a:off x="3029" y="2401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5" name="Line 198"/>
              <p:cNvSpPr>
                <a:spLocks noChangeShapeType="1"/>
              </p:cNvSpPr>
              <p:nvPr/>
            </p:nvSpPr>
            <p:spPr bwMode="auto">
              <a:xfrm flipV="1">
                <a:off x="3029" y="2389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6" name="Line 199"/>
              <p:cNvSpPr>
                <a:spLocks noChangeShapeType="1"/>
              </p:cNvSpPr>
              <p:nvPr/>
            </p:nvSpPr>
            <p:spPr bwMode="auto">
              <a:xfrm flipV="1">
                <a:off x="3029" y="2377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7" name="Line 200"/>
              <p:cNvSpPr>
                <a:spLocks noChangeShapeType="1"/>
              </p:cNvSpPr>
              <p:nvPr/>
            </p:nvSpPr>
            <p:spPr bwMode="auto">
              <a:xfrm flipV="1">
                <a:off x="3029" y="2365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8" name="Line 201"/>
              <p:cNvSpPr>
                <a:spLocks noChangeShapeType="1"/>
              </p:cNvSpPr>
              <p:nvPr/>
            </p:nvSpPr>
            <p:spPr bwMode="auto">
              <a:xfrm flipV="1">
                <a:off x="3029" y="2352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29" name="Line 202"/>
              <p:cNvSpPr>
                <a:spLocks noChangeShapeType="1"/>
              </p:cNvSpPr>
              <p:nvPr/>
            </p:nvSpPr>
            <p:spPr bwMode="auto">
              <a:xfrm flipV="1">
                <a:off x="3029" y="2340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0" name="Line 203"/>
              <p:cNvSpPr>
                <a:spLocks noChangeShapeType="1"/>
              </p:cNvSpPr>
              <p:nvPr/>
            </p:nvSpPr>
            <p:spPr bwMode="auto">
              <a:xfrm flipV="1">
                <a:off x="3029" y="2328"/>
                <a:ext cx="1" cy="3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1" name="Line 204"/>
              <p:cNvSpPr>
                <a:spLocks noChangeShapeType="1"/>
              </p:cNvSpPr>
              <p:nvPr/>
            </p:nvSpPr>
            <p:spPr bwMode="auto">
              <a:xfrm flipV="1">
                <a:off x="3029" y="2316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2" name="Line 205"/>
              <p:cNvSpPr>
                <a:spLocks noChangeShapeType="1"/>
              </p:cNvSpPr>
              <p:nvPr/>
            </p:nvSpPr>
            <p:spPr bwMode="auto">
              <a:xfrm flipV="1">
                <a:off x="3029" y="2304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3" name="Line 206"/>
              <p:cNvSpPr>
                <a:spLocks noChangeShapeType="1"/>
              </p:cNvSpPr>
              <p:nvPr/>
            </p:nvSpPr>
            <p:spPr bwMode="auto">
              <a:xfrm flipV="1">
                <a:off x="3029" y="2292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4" name="Line 207"/>
              <p:cNvSpPr>
                <a:spLocks noChangeShapeType="1"/>
              </p:cNvSpPr>
              <p:nvPr/>
            </p:nvSpPr>
            <p:spPr bwMode="auto">
              <a:xfrm flipV="1">
                <a:off x="3029" y="2280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35" name="Line 208"/>
              <p:cNvSpPr>
                <a:spLocks noChangeShapeType="1"/>
              </p:cNvSpPr>
              <p:nvPr/>
            </p:nvSpPr>
            <p:spPr bwMode="auto">
              <a:xfrm flipV="1">
                <a:off x="3029" y="2268"/>
                <a:ext cx="1" cy="2"/>
              </a:xfrm>
              <a:prstGeom prst="line">
                <a:avLst/>
              </a:prstGeom>
              <a:noFill/>
              <a:ln w="14288">
                <a:solidFill>
                  <a:srgbClr val="0000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</p:grpSp>
        <p:sp>
          <p:nvSpPr>
            <p:cNvPr id="7" name="Line 210"/>
            <p:cNvSpPr>
              <a:spLocks noChangeShapeType="1"/>
            </p:cNvSpPr>
            <p:nvPr/>
          </p:nvSpPr>
          <p:spPr bwMode="auto">
            <a:xfrm flipV="1">
              <a:off x="3422654" y="459819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" name="Line 211"/>
            <p:cNvSpPr>
              <a:spLocks noChangeShapeType="1"/>
            </p:cNvSpPr>
            <p:nvPr/>
          </p:nvSpPr>
          <p:spPr bwMode="auto">
            <a:xfrm flipV="1">
              <a:off x="3422654" y="457914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" name="Line 212"/>
            <p:cNvSpPr>
              <a:spLocks noChangeShapeType="1"/>
            </p:cNvSpPr>
            <p:nvPr/>
          </p:nvSpPr>
          <p:spPr bwMode="auto">
            <a:xfrm flipV="1">
              <a:off x="3422654" y="456009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" name="Line 213"/>
            <p:cNvSpPr>
              <a:spLocks noChangeShapeType="1"/>
            </p:cNvSpPr>
            <p:nvPr/>
          </p:nvSpPr>
          <p:spPr bwMode="auto">
            <a:xfrm flipV="1">
              <a:off x="3422654" y="4539456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" name="Line 214"/>
            <p:cNvSpPr>
              <a:spLocks noChangeShapeType="1"/>
            </p:cNvSpPr>
            <p:nvPr/>
          </p:nvSpPr>
          <p:spPr bwMode="auto">
            <a:xfrm flipV="1">
              <a:off x="3422654" y="4520406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" name="Line 215"/>
            <p:cNvSpPr>
              <a:spLocks noChangeShapeType="1"/>
            </p:cNvSpPr>
            <p:nvPr/>
          </p:nvSpPr>
          <p:spPr bwMode="auto">
            <a:xfrm flipV="1">
              <a:off x="3422654" y="4501356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" name="Line 216"/>
            <p:cNvSpPr>
              <a:spLocks noChangeShapeType="1"/>
            </p:cNvSpPr>
            <p:nvPr/>
          </p:nvSpPr>
          <p:spPr bwMode="auto">
            <a:xfrm flipV="1">
              <a:off x="3422654" y="448230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" name="Line 217"/>
            <p:cNvSpPr>
              <a:spLocks noChangeShapeType="1"/>
            </p:cNvSpPr>
            <p:nvPr/>
          </p:nvSpPr>
          <p:spPr bwMode="auto">
            <a:xfrm flipV="1">
              <a:off x="3422654" y="446325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" name="Line 218"/>
            <p:cNvSpPr>
              <a:spLocks noChangeShapeType="1"/>
            </p:cNvSpPr>
            <p:nvPr/>
          </p:nvSpPr>
          <p:spPr bwMode="auto">
            <a:xfrm flipV="1">
              <a:off x="3422654" y="444420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6" name="Line 219"/>
            <p:cNvSpPr>
              <a:spLocks noChangeShapeType="1"/>
            </p:cNvSpPr>
            <p:nvPr/>
          </p:nvSpPr>
          <p:spPr bwMode="auto">
            <a:xfrm flipV="1">
              <a:off x="3422654" y="442515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7" name="Line 220"/>
            <p:cNvSpPr>
              <a:spLocks noChangeShapeType="1"/>
            </p:cNvSpPr>
            <p:nvPr/>
          </p:nvSpPr>
          <p:spPr bwMode="auto">
            <a:xfrm flipV="1">
              <a:off x="3422654" y="440610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8" name="Line 221"/>
            <p:cNvSpPr>
              <a:spLocks noChangeShapeType="1"/>
            </p:cNvSpPr>
            <p:nvPr/>
          </p:nvSpPr>
          <p:spPr bwMode="auto">
            <a:xfrm flipV="1">
              <a:off x="3422654" y="438705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9" name="Line 222"/>
            <p:cNvSpPr>
              <a:spLocks noChangeShapeType="1"/>
            </p:cNvSpPr>
            <p:nvPr/>
          </p:nvSpPr>
          <p:spPr bwMode="auto">
            <a:xfrm flipV="1">
              <a:off x="3422654" y="436800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0" name="Line 223"/>
            <p:cNvSpPr>
              <a:spLocks noChangeShapeType="1"/>
            </p:cNvSpPr>
            <p:nvPr/>
          </p:nvSpPr>
          <p:spPr bwMode="auto">
            <a:xfrm flipV="1">
              <a:off x="3422654" y="4347369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1" name="Line 224"/>
            <p:cNvSpPr>
              <a:spLocks noChangeShapeType="1"/>
            </p:cNvSpPr>
            <p:nvPr/>
          </p:nvSpPr>
          <p:spPr bwMode="auto">
            <a:xfrm flipV="1">
              <a:off x="3422654" y="4328319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2" name="Line 225"/>
            <p:cNvSpPr>
              <a:spLocks noChangeShapeType="1"/>
            </p:cNvSpPr>
            <p:nvPr/>
          </p:nvSpPr>
          <p:spPr bwMode="auto">
            <a:xfrm flipV="1">
              <a:off x="3422654" y="4309269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3" name="Line 226"/>
            <p:cNvSpPr>
              <a:spLocks noChangeShapeType="1"/>
            </p:cNvSpPr>
            <p:nvPr/>
          </p:nvSpPr>
          <p:spPr bwMode="auto">
            <a:xfrm flipV="1">
              <a:off x="3422654" y="429021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4" name="Line 227"/>
            <p:cNvSpPr>
              <a:spLocks noChangeShapeType="1"/>
            </p:cNvSpPr>
            <p:nvPr/>
          </p:nvSpPr>
          <p:spPr bwMode="auto">
            <a:xfrm flipV="1">
              <a:off x="3422654" y="427116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5" name="Line 228"/>
            <p:cNvSpPr>
              <a:spLocks noChangeShapeType="1"/>
            </p:cNvSpPr>
            <p:nvPr/>
          </p:nvSpPr>
          <p:spPr bwMode="auto">
            <a:xfrm flipV="1">
              <a:off x="3422654" y="425211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6" name="Line 229"/>
            <p:cNvSpPr>
              <a:spLocks noChangeShapeType="1"/>
            </p:cNvSpPr>
            <p:nvPr/>
          </p:nvSpPr>
          <p:spPr bwMode="auto">
            <a:xfrm flipV="1">
              <a:off x="3422654" y="423306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7" name="Line 230"/>
            <p:cNvSpPr>
              <a:spLocks noChangeShapeType="1"/>
            </p:cNvSpPr>
            <p:nvPr/>
          </p:nvSpPr>
          <p:spPr bwMode="auto">
            <a:xfrm flipV="1">
              <a:off x="3422654" y="421401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8" name="Line 231"/>
            <p:cNvSpPr>
              <a:spLocks noChangeShapeType="1"/>
            </p:cNvSpPr>
            <p:nvPr/>
          </p:nvSpPr>
          <p:spPr bwMode="auto">
            <a:xfrm flipV="1">
              <a:off x="3422654" y="419496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" name="Line 232"/>
            <p:cNvSpPr>
              <a:spLocks noChangeShapeType="1"/>
            </p:cNvSpPr>
            <p:nvPr/>
          </p:nvSpPr>
          <p:spPr bwMode="auto">
            <a:xfrm flipV="1">
              <a:off x="3422654" y="417591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" name="Line 233"/>
            <p:cNvSpPr>
              <a:spLocks noChangeShapeType="1"/>
            </p:cNvSpPr>
            <p:nvPr/>
          </p:nvSpPr>
          <p:spPr bwMode="auto">
            <a:xfrm flipV="1">
              <a:off x="3422654" y="4155281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1" name="Line 234"/>
            <p:cNvSpPr>
              <a:spLocks noChangeShapeType="1"/>
            </p:cNvSpPr>
            <p:nvPr/>
          </p:nvSpPr>
          <p:spPr bwMode="auto">
            <a:xfrm flipV="1">
              <a:off x="3422654" y="4136231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2" name="Line 235"/>
            <p:cNvSpPr>
              <a:spLocks noChangeShapeType="1"/>
            </p:cNvSpPr>
            <p:nvPr/>
          </p:nvSpPr>
          <p:spPr bwMode="auto">
            <a:xfrm flipV="1">
              <a:off x="3422654" y="4117181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" name="Line 236"/>
            <p:cNvSpPr>
              <a:spLocks noChangeShapeType="1"/>
            </p:cNvSpPr>
            <p:nvPr/>
          </p:nvSpPr>
          <p:spPr bwMode="auto">
            <a:xfrm flipV="1">
              <a:off x="3422654" y="409813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4" name="Line 237"/>
            <p:cNvSpPr>
              <a:spLocks noChangeShapeType="1"/>
            </p:cNvSpPr>
            <p:nvPr/>
          </p:nvSpPr>
          <p:spPr bwMode="auto">
            <a:xfrm flipV="1">
              <a:off x="3422654" y="40790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5" name="Line 238"/>
            <p:cNvSpPr>
              <a:spLocks noChangeShapeType="1"/>
            </p:cNvSpPr>
            <p:nvPr/>
          </p:nvSpPr>
          <p:spPr bwMode="auto">
            <a:xfrm flipV="1">
              <a:off x="3422654" y="406003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6" name="Line 239"/>
            <p:cNvSpPr>
              <a:spLocks noChangeShapeType="1"/>
            </p:cNvSpPr>
            <p:nvPr/>
          </p:nvSpPr>
          <p:spPr bwMode="auto">
            <a:xfrm flipV="1">
              <a:off x="3422654" y="40409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7" name="Line 240"/>
            <p:cNvSpPr>
              <a:spLocks noChangeShapeType="1"/>
            </p:cNvSpPr>
            <p:nvPr/>
          </p:nvSpPr>
          <p:spPr bwMode="auto">
            <a:xfrm flipV="1">
              <a:off x="3422654" y="402193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8" name="Line 241"/>
            <p:cNvSpPr>
              <a:spLocks noChangeShapeType="1"/>
            </p:cNvSpPr>
            <p:nvPr/>
          </p:nvSpPr>
          <p:spPr bwMode="auto">
            <a:xfrm flipV="1">
              <a:off x="3422654" y="40028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9" name="Line 242"/>
            <p:cNvSpPr>
              <a:spLocks noChangeShapeType="1"/>
            </p:cNvSpPr>
            <p:nvPr/>
          </p:nvSpPr>
          <p:spPr bwMode="auto">
            <a:xfrm flipV="1">
              <a:off x="3422654" y="398383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0" name="Line 243"/>
            <p:cNvSpPr>
              <a:spLocks noChangeShapeType="1"/>
            </p:cNvSpPr>
            <p:nvPr/>
          </p:nvSpPr>
          <p:spPr bwMode="auto">
            <a:xfrm flipV="1">
              <a:off x="3422654" y="39647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1" name="Line 244"/>
            <p:cNvSpPr>
              <a:spLocks noChangeShapeType="1"/>
            </p:cNvSpPr>
            <p:nvPr/>
          </p:nvSpPr>
          <p:spPr bwMode="auto">
            <a:xfrm flipV="1">
              <a:off x="3422654" y="3944144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2" name="Line 245"/>
            <p:cNvSpPr>
              <a:spLocks noChangeShapeType="1"/>
            </p:cNvSpPr>
            <p:nvPr/>
          </p:nvSpPr>
          <p:spPr bwMode="auto">
            <a:xfrm flipV="1">
              <a:off x="3422654" y="3925094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3" name="Line 246"/>
            <p:cNvSpPr>
              <a:spLocks noChangeShapeType="1"/>
            </p:cNvSpPr>
            <p:nvPr/>
          </p:nvSpPr>
          <p:spPr bwMode="auto">
            <a:xfrm flipV="1">
              <a:off x="3422654" y="3906044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4" name="Line 247"/>
            <p:cNvSpPr>
              <a:spLocks noChangeShapeType="1"/>
            </p:cNvSpPr>
            <p:nvPr/>
          </p:nvSpPr>
          <p:spPr bwMode="auto">
            <a:xfrm flipV="1">
              <a:off x="3422654" y="388699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5" name="Line 248"/>
            <p:cNvSpPr>
              <a:spLocks noChangeShapeType="1"/>
            </p:cNvSpPr>
            <p:nvPr/>
          </p:nvSpPr>
          <p:spPr bwMode="auto">
            <a:xfrm flipV="1">
              <a:off x="3422654" y="386794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6" name="Line 249"/>
            <p:cNvSpPr>
              <a:spLocks noChangeShapeType="1"/>
            </p:cNvSpPr>
            <p:nvPr/>
          </p:nvSpPr>
          <p:spPr bwMode="auto">
            <a:xfrm flipV="1">
              <a:off x="3422654" y="384889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7" name="Line 250"/>
            <p:cNvSpPr>
              <a:spLocks noChangeShapeType="1"/>
            </p:cNvSpPr>
            <p:nvPr/>
          </p:nvSpPr>
          <p:spPr bwMode="auto">
            <a:xfrm flipV="1">
              <a:off x="3422654" y="382984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8" name="Line 251"/>
            <p:cNvSpPr>
              <a:spLocks noChangeShapeType="1"/>
            </p:cNvSpPr>
            <p:nvPr/>
          </p:nvSpPr>
          <p:spPr bwMode="auto">
            <a:xfrm flipV="1">
              <a:off x="3422654" y="381079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9" name="Line 252"/>
            <p:cNvSpPr>
              <a:spLocks noChangeShapeType="1"/>
            </p:cNvSpPr>
            <p:nvPr/>
          </p:nvSpPr>
          <p:spPr bwMode="auto">
            <a:xfrm flipV="1">
              <a:off x="3422654" y="379174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0" name="Line 253"/>
            <p:cNvSpPr>
              <a:spLocks noChangeShapeType="1"/>
            </p:cNvSpPr>
            <p:nvPr/>
          </p:nvSpPr>
          <p:spPr bwMode="auto">
            <a:xfrm flipV="1">
              <a:off x="3422654" y="377269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1" name="Line 254"/>
            <p:cNvSpPr>
              <a:spLocks noChangeShapeType="1"/>
            </p:cNvSpPr>
            <p:nvPr/>
          </p:nvSpPr>
          <p:spPr bwMode="auto">
            <a:xfrm flipV="1">
              <a:off x="3422654" y="3752056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2" name="Line 255"/>
            <p:cNvSpPr>
              <a:spLocks noChangeShapeType="1"/>
            </p:cNvSpPr>
            <p:nvPr/>
          </p:nvSpPr>
          <p:spPr bwMode="auto">
            <a:xfrm flipV="1">
              <a:off x="3422654" y="3733006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3" name="Line 256"/>
            <p:cNvSpPr>
              <a:spLocks noChangeShapeType="1"/>
            </p:cNvSpPr>
            <p:nvPr/>
          </p:nvSpPr>
          <p:spPr bwMode="auto">
            <a:xfrm flipV="1">
              <a:off x="3422654" y="3713956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4" name="Line 257"/>
            <p:cNvSpPr>
              <a:spLocks noChangeShapeType="1"/>
            </p:cNvSpPr>
            <p:nvPr/>
          </p:nvSpPr>
          <p:spPr bwMode="auto">
            <a:xfrm flipV="1">
              <a:off x="3422654" y="369490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5" name="Line 258"/>
            <p:cNvSpPr>
              <a:spLocks noChangeShapeType="1"/>
            </p:cNvSpPr>
            <p:nvPr/>
          </p:nvSpPr>
          <p:spPr bwMode="auto">
            <a:xfrm flipV="1">
              <a:off x="3422654" y="367585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6" name="Line 259"/>
            <p:cNvSpPr>
              <a:spLocks noChangeShapeType="1"/>
            </p:cNvSpPr>
            <p:nvPr/>
          </p:nvSpPr>
          <p:spPr bwMode="auto">
            <a:xfrm flipV="1">
              <a:off x="3422654" y="365680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7" name="Line 260"/>
            <p:cNvSpPr>
              <a:spLocks noChangeShapeType="1"/>
            </p:cNvSpPr>
            <p:nvPr/>
          </p:nvSpPr>
          <p:spPr bwMode="auto">
            <a:xfrm flipV="1">
              <a:off x="3422654" y="363775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8" name="Line 261"/>
            <p:cNvSpPr>
              <a:spLocks noChangeShapeType="1"/>
            </p:cNvSpPr>
            <p:nvPr/>
          </p:nvSpPr>
          <p:spPr bwMode="auto">
            <a:xfrm flipV="1">
              <a:off x="3422654" y="361870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59" name="Line 262"/>
            <p:cNvSpPr>
              <a:spLocks noChangeShapeType="1"/>
            </p:cNvSpPr>
            <p:nvPr/>
          </p:nvSpPr>
          <p:spPr bwMode="auto">
            <a:xfrm flipV="1">
              <a:off x="3422654" y="359965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0" name="Line 263"/>
            <p:cNvSpPr>
              <a:spLocks noChangeShapeType="1"/>
            </p:cNvSpPr>
            <p:nvPr/>
          </p:nvSpPr>
          <p:spPr bwMode="auto">
            <a:xfrm flipV="1">
              <a:off x="3422654" y="358060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1" name="Line 264"/>
            <p:cNvSpPr>
              <a:spLocks noChangeShapeType="1"/>
            </p:cNvSpPr>
            <p:nvPr/>
          </p:nvSpPr>
          <p:spPr bwMode="auto">
            <a:xfrm flipV="1">
              <a:off x="3422654" y="3559969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2" name="Line 265"/>
            <p:cNvSpPr>
              <a:spLocks noChangeShapeType="1"/>
            </p:cNvSpPr>
            <p:nvPr/>
          </p:nvSpPr>
          <p:spPr bwMode="auto">
            <a:xfrm flipV="1">
              <a:off x="3422654" y="3540919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3" name="Line 266"/>
            <p:cNvSpPr>
              <a:spLocks noChangeShapeType="1"/>
            </p:cNvSpPr>
            <p:nvPr/>
          </p:nvSpPr>
          <p:spPr bwMode="auto">
            <a:xfrm flipV="1">
              <a:off x="3422654" y="3521869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4" name="Line 267"/>
            <p:cNvSpPr>
              <a:spLocks noChangeShapeType="1"/>
            </p:cNvSpPr>
            <p:nvPr/>
          </p:nvSpPr>
          <p:spPr bwMode="auto">
            <a:xfrm flipV="1">
              <a:off x="3422654" y="3502819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5" name="Line 268"/>
            <p:cNvSpPr>
              <a:spLocks noChangeShapeType="1"/>
            </p:cNvSpPr>
            <p:nvPr/>
          </p:nvSpPr>
          <p:spPr bwMode="auto">
            <a:xfrm flipV="1">
              <a:off x="3422654" y="348376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6" name="Line 269"/>
            <p:cNvSpPr>
              <a:spLocks noChangeShapeType="1"/>
            </p:cNvSpPr>
            <p:nvPr/>
          </p:nvSpPr>
          <p:spPr bwMode="auto">
            <a:xfrm flipV="1">
              <a:off x="3422654" y="346471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7" name="Line 270"/>
            <p:cNvSpPr>
              <a:spLocks noChangeShapeType="1"/>
            </p:cNvSpPr>
            <p:nvPr/>
          </p:nvSpPr>
          <p:spPr bwMode="auto">
            <a:xfrm flipV="1">
              <a:off x="3422654" y="344566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8" name="Line 271"/>
            <p:cNvSpPr>
              <a:spLocks noChangeShapeType="1"/>
            </p:cNvSpPr>
            <p:nvPr/>
          </p:nvSpPr>
          <p:spPr bwMode="auto">
            <a:xfrm flipV="1">
              <a:off x="3422654" y="342661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9" name="Line 272"/>
            <p:cNvSpPr>
              <a:spLocks noChangeShapeType="1"/>
            </p:cNvSpPr>
            <p:nvPr/>
          </p:nvSpPr>
          <p:spPr bwMode="auto">
            <a:xfrm flipV="1">
              <a:off x="3422654" y="340756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0" name="Line 273"/>
            <p:cNvSpPr>
              <a:spLocks noChangeShapeType="1"/>
            </p:cNvSpPr>
            <p:nvPr/>
          </p:nvSpPr>
          <p:spPr bwMode="auto">
            <a:xfrm flipV="1">
              <a:off x="3422654" y="338851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1" name="Line 274"/>
            <p:cNvSpPr>
              <a:spLocks noChangeShapeType="1"/>
            </p:cNvSpPr>
            <p:nvPr/>
          </p:nvSpPr>
          <p:spPr bwMode="auto">
            <a:xfrm flipV="1">
              <a:off x="3422654" y="336946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2" name="Line 275"/>
            <p:cNvSpPr>
              <a:spLocks noChangeShapeType="1"/>
            </p:cNvSpPr>
            <p:nvPr/>
          </p:nvSpPr>
          <p:spPr bwMode="auto">
            <a:xfrm flipV="1">
              <a:off x="3422654" y="3348831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3" name="Line 276"/>
            <p:cNvSpPr>
              <a:spLocks noChangeShapeType="1"/>
            </p:cNvSpPr>
            <p:nvPr/>
          </p:nvSpPr>
          <p:spPr bwMode="auto">
            <a:xfrm flipV="1">
              <a:off x="3422654" y="3329781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4" name="Line 277"/>
            <p:cNvSpPr>
              <a:spLocks noChangeShapeType="1"/>
            </p:cNvSpPr>
            <p:nvPr/>
          </p:nvSpPr>
          <p:spPr bwMode="auto">
            <a:xfrm flipV="1">
              <a:off x="3422654" y="3310731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5" name="Line 278"/>
            <p:cNvSpPr>
              <a:spLocks noChangeShapeType="1"/>
            </p:cNvSpPr>
            <p:nvPr/>
          </p:nvSpPr>
          <p:spPr bwMode="auto">
            <a:xfrm flipV="1">
              <a:off x="3422654" y="32916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6" name="Line 279"/>
            <p:cNvSpPr>
              <a:spLocks noChangeShapeType="1"/>
            </p:cNvSpPr>
            <p:nvPr/>
          </p:nvSpPr>
          <p:spPr bwMode="auto">
            <a:xfrm flipV="1">
              <a:off x="3422654" y="327263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7" name="Line 280"/>
            <p:cNvSpPr>
              <a:spLocks noChangeShapeType="1"/>
            </p:cNvSpPr>
            <p:nvPr/>
          </p:nvSpPr>
          <p:spPr bwMode="auto">
            <a:xfrm flipV="1">
              <a:off x="3422654" y="32535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8" name="Line 281"/>
            <p:cNvSpPr>
              <a:spLocks noChangeShapeType="1"/>
            </p:cNvSpPr>
            <p:nvPr/>
          </p:nvSpPr>
          <p:spPr bwMode="auto">
            <a:xfrm flipV="1">
              <a:off x="3422654" y="323453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79" name="Line 282"/>
            <p:cNvSpPr>
              <a:spLocks noChangeShapeType="1"/>
            </p:cNvSpPr>
            <p:nvPr/>
          </p:nvSpPr>
          <p:spPr bwMode="auto">
            <a:xfrm flipV="1">
              <a:off x="3422654" y="32154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0" name="Line 283"/>
            <p:cNvSpPr>
              <a:spLocks noChangeShapeType="1"/>
            </p:cNvSpPr>
            <p:nvPr/>
          </p:nvSpPr>
          <p:spPr bwMode="auto">
            <a:xfrm flipV="1">
              <a:off x="3422654" y="319643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1" name="Line 284"/>
            <p:cNvSpPr>
              <a:spLocks noChangeShapeType="1"/>
            </p:cNvSpPr>
            <p:nvPr/>
          </p:nvSpPr>
          <p:spPr bwMode="auto">
            <a:xfrm flipV="1">
              <a:off x="3422654" y="31773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2" name="Line 285"/>
            <p:cNvSpPr>
              <a:spLocks noChangeShapeType="1"/>
            </p:cNvSpPr>
            <p:nvPr/>
          </p:nvSpPr>
          <p:spPr bwMode="auto">
            <a:xfrm flipV="1">
              <a:off x="3422654" y="3156744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3" name="Line 286"/>
            <p:cNvSpPr>
              <a:spLocks noChangeShapeType="1"/>
            </p:cNvSpPr>
            <p:nvPr/>
          </p:nvSpPr>
          <p:spPr bwMode="auto">
            <a:xfrm flipV="1">
              <a:off x="3422654" y="3137694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4" name="Line 287"/>
            <p:cNvSpPr>
              <a:spLocks noChangeShapeType="1"/>
            </p:cNvSpPr>
            <p:nvPr/>
          </p:nvSpPr>
          <p:spPr bwMode="auto">
            <a:xfrm flipV="1">
              <a:off x="3422654" y="3118644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5" name="Line 288"/>
            <p:cNvSpPr>
              <a:spLocks noChangeShapeType="1"/>
            </p:cNvSpPr>
            <p:nvPr/>
          </p:nvSpPr>
          <p:spPr bwMode="auto">
            <a:xfrm flipV="1">
              <a:off x="3422654" y="309959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6" name="Line 289"/>
            <p:cNvSpPr>
              <a:spLocks noChangeShapeType="1"/>
            </p:cNvSpPr>
            <p:nvPr/>
          </p:nvSpPr>
          <p:spPr bwMode="auto">
            <a:xfrm flipV="1">
              <a:off x="3422654" y="308054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7" name="Line 290"/>
            <p:cNvSpPr>
              <a:spLocks noChangeShapeType="1"/>
            </p:cNvSpPr>
            <p:nvPr/>
          </p:nvSpPr>
          <p:spPr bwMode="auto">
            <a:xfrm flipV="1">
              <a:off x="3422654" y="306149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8" name="Line 291"/>
            <p:cNvSpPr>
              <a:spLocks noChangeShapeType="1"/>
            </p:cNvSpPr>
            <p:nvPr/>
          </p:nvSpPr>
          <p:spPr bwMode="auto">
            <a:xfrm flipV="1">
              <a:off x="3422654" y="304244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89" name="Line 292"/>
            <p:cNvSpPr>
              <a:spLocks noChangeShapeType="1"/>
            </p:cNvSpPr>
            <p:nvPr/>
          </p:nvSpPr>
          <p:spPr bwMode="auto">
            <a:xfrm flipV="1">
              <a:off x="3422654" y="302339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0" name="Line 293"/>
            <p:cNvSpPr>
              <a:spLocks noChangeShapeType="1"/>
            </p:cNvSpPr>
            <p:nvPr/>
          </p:nvSpPr>
          <p:spPr bwMode="auto">
            <a:xfrm flipV="1">
              <a:off x="3422654" y="300434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1" name="Line 294"/>
            <p:cNvSpPr>
              <a:spLocks noChangeShapeType="1"/>
            </p:cNvSpPr>
            <p:nvPr/>
          </p:nvSpPr>
          <p:spPr bwMode="auto">
            <a:xfrm flipV="1">
              <a:off x="3422654" y="2985294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2" name="Line 295"/>
            <p:cNvSpPr>
              <a:spLocks noChangeShapeType="1"/>
            </p:cNvSpPr>
            <p:nvPr/>
          </p:nvSpPr>
          <p:spPr bwMode="auto">
            <a:xfrm flipV="1">
              <a:off x="3422654" y="2964656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3" name="Line 296"/>
            <p:cNvSpPr>
              <a:spLocks noChangeShapeType="1"/>
            </p:cNvSpPr>
            <p:nvPr/>
          </p:nvSpPr>
          <p:spPr bwMode="auto">
            <a:xfrm flipV="1">
              <a:off x="3422654" y="2945606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4" name="Line 297"/>
            <p:cNvSpPr>
              <a:spLocks noChangeShapeType="1"/>
            </p:cNvSpPr>
            <p:nvPr/>
          </p:nvSpPr>
          <p:spPr bwMode="auto">
            <a:xfrm flipV="1">
              <a:off x="3422654" y="2926556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5" name="Line 298"/>
            <p:cNvSpPr>
              <a:spLocks noChangeShapeType="1"/>
            </p:cNvSpPr>
            <p:nvPr/>
          </p:nvSpPr>
          <p:spPr bwMode="auto">
            <a:xfrm flipV="1">
              <a:off x="3422654" y="2907506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6" name="Line 299"/>
            <p:cNvSpPr>
              <a:spLocks noChangeShapeType="1"/>
            </p:cNvSpPr>
            <p:nvPr/>
          </p:nvSpPr>
          <p:spPr bwMode="auto">
            <a:xfrm flipV="1">
              <a:off x="3422654" y="288845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7" name="Line 300"/>
            <p:cNvSpPr>
              <a:spLocks noChangeShapeType="1"/>
            </p:cNvSpPr>
            <p:nvPr/>
          </p:nvSpPr>
          <p:spPr bwMode="auto">
            <a:xfrm flipV="1">
              <a:off x="3422654" y="286940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8" name="Line 301"/>
            <p:cNvSpPr>
              <a:spLocks noChangeShapeType="1"/>
            </p:cNvSpPr>
            <p:nvPr/>
          </p:nvSpPr>
          <p:spPr bwMode="auto">
            <a:xfrm flipV="1">
              <a:off x="3422654" y="285035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99" name="Line 302"/>
            <p:cNvSpPr>
              <a:spLocks noChangeShapeType="1"/>
            </p:cNvSpPr>
            <p:nvPr/>
          </p:nvSpPr>
          <p:spPr bwMode="auto">
            <a:xfrm flipV="1">
              <a:off x="3422654" y="283130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0" name="Line 303"/>
            <p:cNvSpPr>
              <a:spLocks noChangeShapeType="1"/>
            </p:cNvSpPr>
            <p:nvPr/>
          </p:nvSpPr>
          <p:spPr bwMode="auto">
            <a:xfrm flipV="1">
              <a:off x="3422654" y="281225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1" name="Line 304"/>
            <p:cNvSpPr>
              <a:spLocks noChangeShapeType="1"/>
            </p:cNvSpPr>
            <p:nvPr/>
          </p:nvSpPr>
          <p:spPr bwMode="auto">
            <a:xfrm flipV="1">
              <a:off x="3422654" y="279320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2" name="Line 305"/>
            <p:cNvSpPr>
              <a:spLocks noChangeShapeType="1"/>
            </p:cNvSpPr>
            <p:nvPr/>
          </p:nvSpPr>
          <p:spPr bwMode="auto">
            <a:xfrm flipV="1">
              <a:off x="3422654" y="2774156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3" name="Line 306"/>
            <p:cNvSpPr>
              <a:spLocks noChangeShapeType="1"/>
            </p:cNvSpPr>
            <p:nvPr/>
          </p:nvSpPr>
          <p:spPr bwMode="auto">
            <a:xfrm flipV="1">
              <a:off x="3422654" y="2753519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4" name="Line 307"/>
            <p:cNvSpPr>
              <a:spLocks noChangeShapeType="1"/>
            </p:cNvSpPr>
            <p:nvPr/>
          </p:nvSpPr>
          <p:spPr bwMode="auto">
            <a:xfrm flipV="1">
              <a:off x="3422654" y="2734469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5" name="Line 308"/>
            <p:cNvSpPr>
              <a:spLocks noChangeShapeType="1"/>
            </p:cNvSpPr>
            <p:nvPr/>
          </p:nvSpPr>
          <p:spPr bwMode="auto">
            <a:xfrm flipV="1">
              <a:off x="3422654" y="2715419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6" name="Line 309"/>
            <p:cNvSpPr>
              <a:spLocks noChangeShapeType="1"/>
            </p:cNvSpPr>
            <p:nvPr/>
          </p:nvSpPr>
          <p:spPr bwMode="auto">
            <a:xfrm flipV="1">
              <a:off x="3422654" y="269636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7" name="Line 310"/>
            <p:cNvSpPr>
              <a:spLocks noChangeShapeType="1"/>
            </p:cNvSpPr>
            <p:nvPr/>
          </p:nvSpPr>
          <p:spPr bwMode="auto">
            <a:xfrm flipV="1">
              <a:off x="3422654" y="267731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8" name="Line 311"/>
            <p:cNvSpPr>
              <a:spLocks noChangeShapeType="1"/>
            </p:cNvSpPr>
            <p:nvPr/>
          </p:nvSpPr>
          <p:spPr bwMode="auto">
            <a:xfrm flipV="1">
              <a:off x="3422654" y="265826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09" name="Line 312"/>
            <p:cNvSpPr>
              <a:spLocks noChangeShapeType="1"/>
            </p:cNvSpPr>
            <p:nvPr/>
          </p:nvSpPr>
          <p:spPr bwMode="auto">
            <a:xfrm flipV="1">
              <a:off x="3422654" y="263921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0" name="Line 313"/>
            <p:cNvSpPr>
              <a:spLocks noChangeShapeType="1"/>
            </p:cNvSpPr>
            <p:nvPr/>
          </p:nvSpPr>
          <p:spPr bwMode="auto">
            <a:xfrm flipV="1">
              <a:off x="3422654" y="262016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1" name="Line 314"/>
            <p:cNvSpPr>
              <a:spLocks noChangeShapeType="1"/>
            </p:cNvSpPr>
            <p:nvPr/>
          </p:nvSpPr>
          <p:spPr bwMode="auto">
            <a:xfrm flipV="1">
              <a:off x="3422654" y="260111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2" name="Line 315"/>
            <p:cNvSpPr>
              <a:spLocks noChangeShapeType="1"/>
            </p:cNvSpPr>
            <p:nvPr/>
          </p:nvSpPr>
          <p:spPr bwMode="auto">
            <a:xfrm flipV="1">
              <a:off x="3422654" y="2582069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3" name="Line 316"/>
            <p:cNvSpPr>
              <a:spLocks noChangeShapeType="1"/>
            </p:cNvSpPr>
            <p:nvPr/>
          </p:nvSpPr>
          <p:spPr bwMode="auto">
            <a:xfrm flipV="1">
              <a:off x="3422654" y="2561431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4" name="Line 317"/>
            <p:cNvSpPr>
              <a:spLocks noChangeShapeType="1"/>
            </p:cNvSpPr>
            <p:nvPr/>
          </p:nvSpPr>
          <p:spPr bwMode="auto">
            <a:xfrm flipV="1">
              <a:off x="3422654" y="2542381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5" name="Line 318"/>
            <p:cNvSpPr>
              <a:spLocks noChangeShapeType="1"/>
            </p:cNvSpPr>
            <p:nvPr/>
          </p:nvSpPr>
          <p:spPr bwMode="auto">
            <a:xfrm flipV="1">
              <a:off x="3422654" y="2523331"/>
              <a:ext cx="1588" cy="4763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6" name="Line 319"/>
            <p:cNvSpPr>
              <a:spLocks noChangeShapeType="1"/>
            </p:cNvSpPr>
            <p:nvPr/>
          </p:nvSpPr>
          <p:spPr bwMode="auto">
            <a:xfrm flipV="1">
              <a:off x="3422654" y="25042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7" name="Line 320"/>
            <p:cNvSpPr>
              <a:spLocks noChangeShapeType="1"/>
            </p:cNvSpPr>
            <p:nvPr/>
          </p:nvSpPr>
          <p:spPr bwMode="auto">
            <a:xfrm flipV="1">
              <a:off x="3422654" y="248523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8" name="Line 321"/>
            <p:cNvSpPr>
              <a:spLocks noChangeShapeType="1"/>
            </p:cNvSpPr>
            <p:nvPr/>
          </p:nvSpPr>
          <p:spPr bwMode="auto">
            <a:xfrm flipV="1">
              <a:off x="3422654" y="24661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19" name="Line 322"/>
            <p:cNvSpPr>
              <a:spLocks noChangeShapeType="1"/>
            </p:cNvSpPr>
            <p:nvPr/>
          </p:nvSpPr>
          <p:spPr bwMode="auto">
            <a:xfrm flipV="1">
              <a:off x="3422654" y="244713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0" name="Line 323"/>
            <p:cNvSpPr>
              <a:spLocks noChangeShapeType="1"/>
            </p:cNvSpPr>
            <p:nvPr/>
          </p:nvSpPr>
          <p:spPr bwMode="auto">
            <a:xfrm flipV="1">
              <a:off x="3422654" y="24280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1" name="Line 324"/>
            <p:cNvSpPr>
              <a:spLocks noChangeShapeType="1"/>
            </p:cNvSpPr>
            <p:nvPr/>
          </p:nvSpPr>
          <p:spPr bwMode="auto">
            <a:xfrm flipV="1">
              <a:off x="3422654" y="240903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2" name="Line 325"/>
            <p:cNvSpPr>
              <a:spLocks noChangeShapeType="1"/>
            </p:cNvSpPr>
            <p:nvPr/>
          </p:nvSpPr>
          <p:spPr bwMode="auto">
            <a:xfrm flipV="1">
              <a:off x="3422654" y="2389981"/>
              <a:ext cx="1588" cy="3175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3" name="Line 326"/>
            <p:cNvSpPr>
              <a:spLocks noChangeShapeType="1"/>
            </p:cNvSpPr>
            <p:nvPr/>
          </p:nvSpPr>
          <p:spPr bwMode="auto">
            <a:xfrm flipV="1">
              <a:off x="3422654" y="2372519"/>
              <a:ext cx="1588" cy="1588"/>
            </a:xfrm>
            <a:prstGeom prst="line">
              <a:avLst/>
            </a:prstGeom>
            <a:noFill/>
            <a:ln w="14288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4" name="Freeform 327"/>
            <p:cNvSpPr>
              <a:spLocks/>
            </p:cNvSpPr>
            <p:nvPr/>
          </p:nvSpPr>
          <p:spPr bwMode="auto">
            <a:xfrm>
              <a:off x="3297241" y="3977481"/>
              <a:ext cx="93663" cy="2141538"/>
            </a:xfrm>
            <a:custGeom>
              <a:avLst/>
              <a:gdLst>
                <a:gd name="T0" fmla="*/ 6 w 102"/>
                <a:gd name="T1" fmla="*/ 0 h 2342"/>
                <a:gd name="T2" fmla="*/ 6 w 102"/>
                <a:gd name="T3" fmla="*/ 258 h 2342"/>
                <a:gd name="T4" fmla="*/ 0 w 102"/>
                <a:gd name="T5" fmla="*/ 230 h 2342"/>
                <a:gd name="T6" fmla="*/ 12 w 102"/>
                <a:gd name="T7" fmla="*/ 230 h 2342"/>
                <a:gd name="T8" fmla="*/ 6 w 102"/>
                <a:gd name="T9" fmla="*/ 258 h 23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" h="2342">
                  <a:moveTo>
                    <a:pt x="51" y="0"/>
                  </a:moveTo>
                  <a:lnTo>
                    <a:pt x="51" y="2342"/>
                  </a:lnTo>
                  <a:lnTo>
                    <a:pt x="0" y="2086"/>
                  </a:lnTo>
                  <a:lnTo>
                    <a:pt x="102" y="2086"/>
                  </a:lnTo>
                  <a:lnTo>
                    <a:pt x="51" y="2342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5" name="Freeform 328"/>
            <p:cNvSpPr>
              <a:spLocks/>
            </p:cNvSpPr>
            <p:nvPr/>
          </p:nvSpPr>
          <p:spPr bwMode="auto">
            <a:xfrm>
              <a:off x="3297241" y="5884069"/>
              <a:ext cx="93663" cy="234950"/>
            </a:xfrm>
            <a:custGeom>
              <a:avLst/>
              <a:gdLst>
                <a:gd name="T0" fmla="*/ 4 w 117"/>
                <a:gd name="T1" fmla="*/ 19 h 295"/>
                <a:gd name="T2" fmla="*/ 0 w 117"/>
                <a:gd name="T3" fmla="*/ 0 h 295"/>
                <a:gd name="T4" fmla="*/ 8 w 117"/>
                <a:gd name="T5" fmla="*/ 0 h 295"/>
                <a:gd name="T6" fmla="*/ 4 w 117"/>
                <a:gd name="T7" fmla="*/ 19 h 29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7" h="295">
                  <a:moveTo>
                    <a:pt x="58" y="295"/>
                  </a:moveTo>
                  <a:lnTo>
                    <a:pt x="0" y="0"/>
                  </a:lnTo>
                  <a:lnTo>
                    <a:pt x="117" y="0"/>
                  </a:lnTo>
                  <a:lnTo>
                    <a:pt x="58" y="29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6" name="Freeform 329"/>
            <p:cNvSpPr>
              <a:spLocks/>
            </p:cNvSpPr>
            <p:nvPr/>
          </p:nvSpPr>
          <p:spPr bwMode="auto">
            <a:xfrm>
              <a:off x="914403" y="3772694"/>
              <a:ext cx="2838451" cy="93663"/>
            </a:xfrm>
            <a:custGeom>
              <a:avLst/>
              <a:gdLst>
                <a:gd name="T0" fmla="*/ 342 w 3103"/>
                <a:gd name="T1" fmla="*/ 6 h 102"/>
                <a:gd name="T2" fmla="*/ 0 w 3103"/>
                <a:gd name="T3" fmla="*/ 6 h 102"/>
                <a:gd name="T4" fmla="*/ 28 w 3103"/>
                <a:gd name="T5" fmla="*/ 0 h 102"/>
                <a:gd name="T6" fmla="*/ 28 w 3103"/>
                <a:gd name="T7" fmla="*/ 12 h 102"/>
                <a:gd name="T8" fmla="*/ 0 w 3103"/>
                <a:gd name="T9" fmla="*/ 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03" h="102">
                  <a:moveTo>
                    <a:pt x="3103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7" name="Freeform 330"/>
            <p:cNvSpPr>
              <a:spLocks/>
            </p:cNvSpPr>
            <p:nvPr/>
          </p:nvSpPr>
          <p:spPr bwMode="auto">
            <a:xfrm>
              <a:off x="914403" y="3772694"/>
              <a:ext cx="234950" cy="93663"/>
            </a:xfrm>
            <a:custGeom>
              <a:avLst/>
              <a:gdLst>
                <a:gd name="T0" fmla="*/ 0 w 295"/>
                <a:gd name="T1" fmla="*/ 4 h 118"/>
                <a:gd name="T2" fmla="*/ 19 w 295"/>
                <a:gd name="T3" fmla="*/ 0 h 118"/>
                <a:gd name="T4" fmla="*/ 19 w 295"/>
                <a:gd name="T5" fmla="*/ 8 h 118"/>
                <a:gd name="T6" fmla="*/ 0 w 295"/>
                <a:gd name="T7" fmla="*/ 4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8" name="Freeform 331"/>
            <p:cNvSpPr>
              <a:spLocks/>
            </p:cNvSpPr>
            <p:nvPr/>
          </p:nvSpPr>
          <p:spPr bwMode="auto">
            <a:xfrm>
              <a:off x="3705229" y="3820319"/>
              <a:ext cx="93663" cy="2298700"/>
            </a:xfrm>
            <a:custGeom>
              <a:avLst/>
              <a:gdLst>
                <a:gd name="T0" fmla="*/ 6 w 102"/>
                <a:gd name="T1" fmla="*/ 0 h 2514"/>
                <a:gd name="T2" fmla="*/ 6 w 102"/>
                <a:gd name="T3" fmla="*/ 276 h 2514"/>
                <a:gd name="T4" fmla="*/ 0 w 102"/>
                <a:gd name="T5" fmla="*/ 248 h 2514"/>
                <a:gd name="T6" fmla="*/ 12 w 102"/>
                <a:gd name="T7" fmla="*/ 248 h 2514"/>
                <a:gd name="T8" fmla="*/ 6 w 102"/>
                <a:gd name="T9" fmla="*/ 276 h 25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" h="2514">
                  <a:moveTo>
                    <a:pt x="51" y="0"/>
                  </a:moveTo>
                  <a:lnTo>
                    <a:pt x="51" y="2514"/>
                  </a:lnTo>
                  <a:lnTo>
                    <a:pt x="0" y="2258"/>
                  </a:lnTo>
                  <a:lnTo>
                    <a:pt x="102" y="2258"/>
                  </a:lnTo>
                  <a:lnTo>
                    <a:pt x="51" y="2514"/>
                  </a:lnTo>
                </a:path>
              </a:pathLst>
            </a:custGeom>
            <a:solidFill>
              <a:srgbClr val="FF0000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9" name="Freeform 332"/>
            <p:cNvSpPr>
              <a:spLocks/>
            </p:cNvSpPr>
            <p:nvPr/>
          </p:nvSpPr>
          <p:spPr bwMode="auto">
            <a:xfrm>
              <a:off x="3705229" y="5884069"/>
              <a:ext cx="93663" cy="234950"/>
            </a:xfrm>
            <a:custGeom>
              <a:avLst/>
              <a:gdLst>
                <a:gd name="T0" fmla="*/ 4 w 118"/>
                <a:gd name="T1" fmla="*/ 19 h 295"/>
                <a:gd name="T2" fmla="*/ 0 w 118"/>
                <a:gd name="T3" fmla="*/ 0 h 295"/>
                <a:gd name="T4" fmla="*/ 8 w 118"/>
                <a:gd name="T5" fmla="*/ 0 h 295"/>
                <a:gd name="T6" fmla="*/ 4 w 118"/>
                <a:gd name="T7" fmla="*/ 19 h 29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8" h="295">
                  <a:moveTo>
                    <a:pt x="59" y="295"/>
                  </a:moveTo>
                  <a:lnTo>
                    <a:pt x="0" y="0"/>
                  </a:lnTo>
                  <a:lnTo>
                    <a:pt x="118" y="0"/>
                  </a:lnTo>
                  <a:lnTo>
                    <a:pt x="59" y="295"/>
                  </a:lnTo>
                  <a:close/>
                </a:path>
              </a:pathLst>
            </a:custGeom>
            <a:solidFill>
              <a:srgbClr val="0000FF"/>
            </a:solidFill>
            <a:ln w="22225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0" name="Freeform 333"/>
            <p:cNvSpPr>
              <a:spLocks/>
            </p:cNvSpPr>
            <p:nvPr/>
          </p:nvSpPr>
          <p:spPr bwMode="auto">
            <a:xfrm>
              <a:off x="914403" y="3929856"/>
              <a:ext cx="2430463" cy="93663"/>
            </a:xfrm>
            <a:custGeom>
              <a:avLst/>
              <a:gdLst>
                <a:gd name="T0" fmla="*/ 293 w 2657"/>
                <a:gd name="T1" fmla="*/ 6 h 102"/>
                <a:gd name="T2" fmla="*/ 0 w 2657"/>
                <a:gd name="T3" fmla="*/ 6 h 102"/>
                <a:gd name="T4" fmla="*/ 28 w 2657"/>
                <a:gd name="T5" fmla="*/ 0 h 102"/>
                <a:gd name="T6" fmla="*/ 28 w 2657"/>
                <a:gd name="T7" fmla="*/ 12 h 102"/>
                <a:gd name="T8" fmla="*/ 0 w 2657"/>
                <a:gd name="T9" fmla="*/ 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57" h="102">
                  <a:moveTo>
                    <a:pt x="2657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1" name="Freeform 334"/>
            <p:cNvSpPr>
              <a:spLocks/>
            </p:cNvSpPr>
            <p:nvPr/>
          </p:nvSpPr>
          <p:spPr bwMode="auto">
            <a:xfrm>
              <a:off x="914403" y="3929856"/>
              <a:ext cx="234950" cy="93663"/>
            </a:xfrm>
            <a:custGeom>
              <a:avLst/>
              <a:gdLst>
                <a:gd name="T0" fmla="*/ 0 w 295"/>
                <a:gd name="T1" fmla="*/ 4 h 118"/>
                <a:gd name="T2" fmla="*/ 19 w 295"/>
                <a:gd name="T3" fmla="*/ 0 h 118"/>
                <a:gd name="T4" fmla="*/ 19 w 295"/>
                <a:gd name="T5" fmla="*/ 8 h 118"/>
                <a:gd name="T6" fmla="*/ 0 w 295"/>
                <a:gd name="T7" fmla="*/ 4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2" name="Freeform 335"/>
            <p:cNvSpPr>
              <a:spLocks/>
            </p:cNvSpPr>
            <p:nvPr/>
          </p:nvSpPr>
          <p:spPr bwMode="auto">
            <a:xfrm>
              <a:off x="914403" y="4471194"/>
              <a:ext cx="306388" cy="92075"/>
            </a:xfrm>
            <a:custGeom>
              <a:avLst/>
              <a:gdLst>
                <a:gd name="T0" fmla="*/ 38 w 334"/>
                <a:gd name="T1" fmla="*/ 5 h 102"/>
                <a:gd name="T2" fmla="*/ 0 w 334"/>
                <a:gd name="T3" fmla="*/ 5 h 102"/>
                <a:gd name="T4" fmla="*/ 29 w 334"/>
                <a:gd name="T5" fmla="*/ 0 h 102"/>
                <a:gd name="T6" fmla="*/ 29 w 334"/>
                <a:gd name="T7" fmla="*/ 11 h 102"/>
                <a:gd name="T8" fmla="*/ 0 w 334"/>
                <a:gd name="T9" fmla="*/ 5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4" h="102">
                  <a:moveTo>
                    <a:pt x="334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noFill/>
            <a:ln w="22225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3" name="Freeform 336"/>
            <p:cNvSpPr>
              <a:spLocks/>
            </p:cNvSpPr>
            <p:nvPr/>
          </p:nvSpPr>
          <p:spPr bwMode="auto">
            <a:xfrm>
              <a:off x="914403" y="4471194"/>
              <a:ext cx="234950" cy="92075"/>
            </a:xfrm>
            <a:custGeom>
              <a:avLst/>
              <a:gdLst>
                <a:gd name="T0" fmla="*/ 0 w 295"/>
                <a:gd name="T1" fmla="*/ 3 h 118"/>
                <a:gd name="T2" fmla="*/ 19 w 295"/>
                <a:gd name="T3" fmla="*/ 0 h 118"/>
                <a:gd name="T4" fmla="*/ 19 w 295"/>
                <a:gd name="T5" fmla="*/ 7 h 118"/>
                <a:gd name="T6" fmla="*/ 0 w 295"/>
                <a:gd name="T7" fmla="*/ 3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C0C0C0"/>
            </a:solidFill>
            <a:ln w="22225">
              <a:solidFill>
                <a:srgbClr val="C0C0C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34" name="Rectangle 337"/>
            <p:cNvSpPr>
              <a:spLocks noChangeArrowheads="1"/>
            </p:cNvSpPr>
            <p:nvPr/>
          </p:nvSpPr>
          <p:spPr bwMode="auto">
            <a:xfrm>
              <a:off x="989015" y="2432844"/>
              <a:ext cx="2151230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700" dirty="0"/>
                <a:t>Select 50% best lines </a:t>
              </a:r>
              <a:endParaRPr lang="en-GB" altLang="de-DE" dirty="0"/>
            </a:p>
          </p:txBody>
        </p:sp>
        <p:sp>
          <p:nvSpPr>
            <p:cNvPr id="135" name="Rectangle 338"/>
            <p:cNvSpPr>
              <a:spLocks noChangeArrowheads="1"/>
            </p:cNvSpPr>
            <p:nvPr/>
          </p:nvSpPr>
          <p:spPr bwMode="auto">
            <a:xfrm>
              <a:off x="989015" y="2623344"/>
              <a:ext cx="2497138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700" dirty="0"/>
                <a:t>according 2nd year's data</a:t>
              </a:r>
              <a:endParaRPr lang="en-GB" altLang="de-DE" dirty="0"/>
            </a:p>
          </p:txBody>
        </p:sp>
      </p:grpSp>
      <p:grpSp>
        <p:nvGrpSpPr>
          <p:cNvPr id="649" name="Group 648"/>
          <p:cNvGrpSpPr/>
          <p:nvPr/>
        </p:nvGrpSpPr>
        <p:grpSpPr>
          <a:xfrm>
            <a:off x="915987" y="2574131"/>
            <a:ext cx="3743325" cy="593725"/>
            <a:chOff x="915987" y="2574131"/>
            <a:chExt cx="3743325" cy="593725"/>
          </a:xfrm>
        </p:grpSpPr>
        <p:sp>
          <p:nvSpPr>
            <p:cNvPr id="336" name="Line 4"/>
            <p:cNvSpPr>
              <a:spLocks noChangeShapeType="1"/>
            </p:cNvSpPr>
            <p:nvPr/>
          </p:nvSpPr>
          <p:spPr bwMode="auto">
            <a:xfrm>
              <a:off x="915987" y="3167856"/>
              <a:ext cx="374332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prstDash val="lgDashDot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37" name="Text Box 5"/>
            <p:cNvSpPr txBox="1">
              <a:spLocks noChangeArrowheads="1"/>
            </p:cNvSpPr>
            <p:nvPr/>
          </p:nvSpPr>
          <p:spPr bwMode="auto">
            <a:xfrm>
              <a:off x="3529014" y="2574131"/>
              <a:ext cx="1006478" cy="30777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de-DE" sz="1400" dirty="0">
                  <a:cs typeface="Arial" panose="020B0604020202020204" pitchFamily="34" charset="0"/>
                </a:rPr>
                <a:t>KT47 lost</a:t>
              </a:r>
            </a:p>
          </p:txBody>
        </p:sp>
        <p:cxnSp>
          <p:nvCxnSpPr>
            <p:cNvPr id="338" name="AutoShape 6"/>
            <p:cNvCxnSpPr>
              <a:cxnSpLocks noChangeShapeType="1"/>
              <a:stCxn id="337" idx="2"/>
              <a:endCxn id="227" idx="7"/>
            </p:cNvCxnSpPr>
            <p:nvPr/>
          </p:nvCxnSpPr>
          <p:spPr bwMode="auto">
            <a:xfrm flipH="1">
              <a:off x="3431090" y="2881908"/>
              <a:ext cx="601163" cy="271163"/>
            </a:xfrm>
            <a:prstGeom prst="straightConnector1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40" name="AutoShape 314"/>
          <p:cNvSpPr>
            <a:spLocks noChangeAspect="1" noChangeArrowheads="1" noTextEdit="1"/>
          </p:cNvSpPr>
          <p:nvPr/>
        </p:nvSpPr>
        <p:spPr bwMode="auto">
          <a:xfrm>
            <a:off x="6262688" y="2061369"/>
            <a:ext cx="5945188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  <p:grpSp>
        <p:nvGrpSpPr>
          <p:cNvPr id="646" name="Group 645"/>
          <p:cNvGrpSpPr/>
          <p:nvPr/>
        </p:nvGrpSpPr>
        <p:grpSpPr>
          <a:xfrm>
            <a:off x="7448550" y="2030412"/>
            <a:ext cx="4644257" cy="4751388"/>
            <a:chOff x="6157913" y="2069306"/>
            <a:chExt cx="4644257" cy="4751388"/>
          </a:xfrm>
        </p:grpSpPr>
        <p:sp>
          <p:nvSpPr>
            <p:cNvPr id="645" name="Rectangle 644"/>
            <p:cNvSpPr/>
            <p:nvPr/>
          </p:nvSpPr>
          <p:spPr>
            <a:xfrm>
              <a:off x="6157913" y="2069306"/>
              <a:ext cx="4644257" cy="47513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644" name="Group 643"/>
            <p:cNvGrpSpPr/>
            <p:nvPr/>
          </p:nvGrpSpPr>
          <p:grpSpPr>
            <a:xfrm>
              <a:off x="6224585" y="2251453"/>
              <a:ext cx="4372296" cy="4343073"/>
              <a:chOff x="6406830" y="2283619"/>
              <a:chExt cx="4372296" cy="4343073"/>
            </a:xfrm>
          </p:grpSpPr>
          <p:sp>
            <p:nvSpPr>
              <p:cNvPr id="342" name="Line 317"/>
              <p:cNvSpPr>
                <a:spLocks noChangeShapeType="1"/>
              </p:cNvSpPr>
              <p:nvPr/>
            </p:nvSpPr>
            <p:spPr bwMode="auto">
              <a:xfrm flipV="1">
                <a:off x="6964363" y="2364582"/>
                <a:ext cx="1588" cy="374650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3" name="Line 318"/>
              <p:cNvSpPr>
                <a:spLocks noChangeShapeType="1"/>
              </p:cNvSpPr>
              <p:nvPr/>
            </p:nvSpPr>
            <p:spPr bwMode="auto">
              <a:xfrm flipV="1">
                <a:off x="10710863" y="2364582"/>
                <a:ext cx="1588" cy="374650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4" name="Line 319"/>
              <p:cNvSpPr>
                <a:spLocks noChangeShapeType="1"/>
              </p:cNvSpPr>
              <p:nvPr/>
            </p:nvSpPr>
            <p:spPr bwMode="auto">
              <a:xfrm flipH="1">
                <a:off x="6894513" y="6111082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5" name="Line 320"/>
              <p:cNvSpPr>
                <a:spLocks noChangeShapeType="1"/>
              </p:cNvSpPr>
              <p:nvPr/>
            </p:nvSpPr>
            <p:spPr bwMode="auto">
              <a:xfrm>
                <a:off x="10710863" y="6111082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6" name="Rectangle 321"/>
              <p:cNvSpPr>
                <a:spLocks noChangeArrowheads="1"/>
              </p:cNvSpPr>
              <p:nvPr/>
            </p:nvSpPr>
            <p:spPr bwMode="auto">
              <a:xfrm>
                <a:off x="6621463" y="602853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26</a:t>
                </a:r>
                <a:endParaRPr lang="en-GB" altLang="de-DE" dirty="0"/>
              </a:p>
            </p:txBody>
          </p:sp>
          <p:sp>
            <p:nvSpPr>
              <p:cNvPr id="347" name="Line 322"/>
              <p:cNvSpPr>
                <a:spLocks noChangeShapeType="1"/>
              </p:cNvSpPr>
              <p:nvPr/>
            </p:nvSpPr>
            <p:spPr bwMode="auto">
              <a:xfrm flipH="1">
                <a:off x="6894513" y="5798344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8" name="Line 323"/>
              <p:cNvSpPr>
                <a:spLocks noChangeShapeType="1"/>
              </p:cNvSpPr>
              <p:nvPr/>
            </p:nvSpPr>
            <p:spPr bwMode="auto">
              <a:xfrm>
                <a:off x="10710863" y="5798344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9" name="Rectangle 324"/>
              <p:cNvSpPr>
                <a:spLocks noChangeArrowheads="1"/>
              </p:cNvSpPr>
              <p:nvPr/>
            </p:nvSpPr>
            <p:spPr bwMode="auto">
              <a:xfrm>
                <a:off x="6621463" y="571738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28</a:t>
                </a:r>
                <a:endParaRPr lang="en-GB" altLang="de-DE" dirty="0"/>
              </a:p>
            </p:txBody>
          </p:sp>
          <p:sp>
            <p:nvSpPr>
              <p:cNvPr id="350" name="Line 325"/>
              <p:cNvSpPr>
                <a:spLocks noChangeShapeType="1"/>
              </p:cNvSpPr>
              <p:nvPr/>
            </p:nvSpPr>
            <p:spPr bwMode="auto">
              <a:xfrm flipH="1">
                <a:off x="6894513" y="5487194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1" name="Line 326"/>
              <p:cNvSpPr>
                <a:spLocks noChangeShapeType="1"/>
              </p:cNvSpPr>
              <p:nvPr/>
            </p:nvSpPr>
            <p:spPr bwMode="auto">
              <a:xfrm>
                <a:off x="10710863" y="5487194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2" name="Rectangle 327"/>
              <p:cNvSpPr>
                <a:spLocks noChangeArrowheads="1"/>
              </p:cNvSpPr>
              <p:nvPr/>
            </p:nvSpPr>
            <p:spPr bwMode="auto">
              <a:xfrm>
                <a:off x="6621463" y="540623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30</a:t>
                </a:r>
                <a:endParaRPr lang="en-GB" altLang="de-DE" dirty="0"/>
              </a:p>
            </p:txBody>
          </p:sp>
          <p:sp>
            <p:nvSpPr>
              <p:cNvPr id="353" name="Line 328"/>
              <p:cNvSpPr>
                <a:spLocks noChangeShapeType="1"/>
              </p:cNvSpPr>
              <p:nvPr/>
            </p:nvSpPr>
            <p:spPr bwMode="auto">
              <a:xfrm flipH="1">
                <a:off x="6894513" y="5174457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4" name="Line 329"/>
              <p:cNvSpPr>
                <a:spLocks noChangeShapeType="1"/>
              </p:cNvSpPr>
              <p:nvPr/>
            </p:nvSpPr>
            <p:spPr bwMode="auto">
              <a:xfrm>
                <a:off x="10710863" y="5174457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5" name="Rectangle 330"/>
              <p:cNvSpPr>
                <a:spLocks noChangeArrowheads="1"/>
              </p:cNvSpPr>
              <p:nvPr/>
            </p:nvSpPr>
            <p:spPr bwMode="auto">
              <a:xfrm>
                <a:off x="6621463" y="5093494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32</a:t>
                </a:r>
                <a:endParaRPr lang="en-GB" altLang="de-DE" dirty="0"/>
              </a:p>
            </p:txBody>
          </p:sp>
          <p:sp>
            <p:nvSpPr>
              <p:cNvPr id="356" name="Line 331"/>
              <p:cNvSpPr>
                <a:spLocks noChangeShapeType="1"/>
              </p:cNvSpPr>
              <p:nvPr/>
            </p:nvSpPr>
            <p:spPr bwMode="auto">
              <a:xfrm flipH="1">
                <a:off x="6894513" y="4861719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7" name="Line 332"/>
              <p:cNvSpPr>
                <a:spLocks noChangeShapeType="1"/>
              </p:cNvSpPr>
              <p:nvPr/>
            </p:nvSpPr>
            <p:spPr bwMode="auto">
              <a:xfrm>
                <a:off x="10710863" y="4861719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8" name="Rectangle 333"/>
              <p:cNvSpPr>
                <a:spLocks noChangeArrowheads="1"/>
              </p:cNvSpPr>
              <p:nvPr/>
            </p:nvSpPr>
            <p:spPr bwMode="auto">
              <a:xfrm>
                <a:off x="6621463" y="478075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34</a:t>
                </a:r>
                <a:endParaRPr lang="en-GB" altLang="de-DE" dirty="0"/>
              </a:p>
            </p:txBody>
          </p:sp>
          <p:sp>
            <p:nvSpPr>
              <p:cNvPr id="359" name="Line 334"/>
              <p:cNvSpPr>
                <a:spLocks noChangeShapeType="1"/>
              </p:cNvSpPr>
              <p:nvPr/>
            </p:nvSpPr>
            <p:spPr bwMode="auto">
              <a:xfrm flipH="1">
                <a:off x="6894513" y="4550569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0" name="Line 335"/>
              <p:cNvSpPr>
                <a:spLocks noChangeShapeType="1"/>
              </p:cNvSpPr>
              <p:nvPr/>
            </p:nvSpPr>
            <p:spPr bwMode="auto">
              <a:xfrm>
                <a:off x="10710863" y="4550569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1" name="Rectangle 336"/>
              <p:cNvSpPr>
                <a:spLocks noChangeArrowheads="1"/>
              </p:cNvSpPr>
              <p:nvPr/>
            </p:nvSpPr>
            <p:spPr bwMode="auto">
              <a:xfrm>
                <a:off x="6621463" y="44696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36</a:t>
                </a:r>
                <a:endParaRPr lang="en-GB" altLang="de-DE" dirty="0"/>
              </a:p>
            </p:txBody>
          </p:sp>
          <p:sp>
            <p:nvSpPr>
              <p:cNvPr id="362" name="Line 337"/>
              <p:cNvSpPr>
                <a:spLocks noChangeShapeType="1"/>
              </p:cNvSpPr>
              <p:nvPr/>
            </p:nvSpPr>
            <p:spPr bwMode="auto">
              <a:xfrm flipH="1">
                <a:off x="6894513" y="4237832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3" name="Line 338"/>
              <p:cNvSpPr>
                <a:spLocks noChangeShapeType="1"/>
              </p:cNvSpPr>
              <p:nvPr/>
            </p:nvSpPr>
            <p:spPr bwMode="auto">
              <a:xfrm>
                <a:off x="10710863" y="4237832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4" name="Rectangle 339"/>
              <p:cNvSpPr>
                <a:spLocks noChangeArrowheads="1"/>
              </p:cNvSpPr>
              <p:nvPr/>
            </p:nvSpPr>
            <p:spPr bwMode="auto">
              <a:xfrm>
                <a:off x="6621463" y="4156869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38</a:t>
                </a:r>
                <a:endParaRPr lang="en-GB" altLang="de-DE" dirty="0"/>
              </a:p>
            </p:txBody>
          </p:sp>
          <p:sp>
            <p:nvSpPr>
              <p:cNvPr id="365" name="Line 340"/>
              <p:cNvSpPr>
                <a:spLocks noChangeShapeType="1"/>
              </p:cNvSpPr>
              <p:nvPr/>
            </p:nvSpPr>
            <p:spPr bwMode="auto">
              <a:xfrm flipH="1">
                <a:off x="6894513" y="3926682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6" name="Line 341"/>
              <p:cNvSpPr>
                <a:spLocks noChangeShapeType="1"/>
              </p:cNvSpPr>
              <p:nvPr/>
            </p:nvSpPr>
            <p:spPr bwMode="auto">
              <a:xfrm>
                <a:off x="10710863" y="3926682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7" name="Rectangle 342"/>
              <p:cNvSpPr>
                <a:spLocks noChangeArrowheads="1"/>
              </p:cNvSpPr>
              <p:nvPr/>
            </p:nvSpPr>
            <p:spPr bwMode="auto">
              <a:xfrm>
                <a:off x="6621463" y="384413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40</a:t>
                </a:r>
                <a:endParaRPr lang="en-GB" altLang="de-DE" dirty="0"/>
              </a:p>
            </p:txBody>
          </p:sp>
          <p:sp>
            <p:nvSpPr>
              <p:cNvPr id="368" name="Line 343"/>
              <p:cNvSpPr>
                <a:spLocks noChangeShapeType="1"/>
              </p:cNvSpPr>
              <p:nvPr/>
            </p:nvSpPr>
            <p:spPr bwMode="auto">
              <a:xfrm flipH="1">
                <a:off x="6894513" y="3613944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9" name="Line 344"/>
              <p:cNvSpPr>
                <a:spLocks noChangeShapeType="1"/>
              </p:cNvSpPr>
              <p:nvPr/>
            </p:nvSpPr>
            <p:spPr bwMode="auto">
              <a:xfrm>
                <a:off x="10710863" y="3613944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0" name="Rectangle 345"/>
              <p:cNvSpPr>
                <a:spLocks noChangeArrowheads="1"/>
              </p:cNvSpPr>
              <p:nvPr/>
            </p:nvSpPr>
            <p:spPr bwMode="auto">
              <a:xfrm>
                <a:off x="6621463" y="353298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42</a:t>
                </a:r>
                <a:endParaRPr lang="en-GB" altLang="de-DE" dirty="0"/>
              </a:p>
            </p:txBody>
          </p:sp>
          <p:sp>
            <p:nvSpPr>
              <p:cNvPr id="371" name="Line 346"/>
              <p:cNvSpPr>
                <a:spLocks noChangeShapeType="1"/>
              </p:cNvSpPr>
              <p:nvPr/>
            </p:nvSpPr>
            <p:spPr bwMode="auto">
              <a:xfrm flipH="1">
                <a:off x="6894513" y="3301207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2" name="Line 347"/>
              <p:cNvSpPr>
                <a:spLocks noChangeShapeType="1"/>
              </p:cNvSpPr>
              <p:nvPr/>
            </p:nvSpPr>
            <p:spPr bwMode="auto">
              <a:xfrm>
                <a:off x="10710863" y="3301207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3" name="Rectangle 348"/>
              <p:cNvSpPr>
                <a:spLocks noChangeArrowheads="1"/>
              </p:cNvSpPr>
              <p:nvPr/>
            </p:nvSpPr>
            <p:spPr bwMode="auto">
              <a:xfrm>
                <a:off x="6621463" y="3220244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44</a:t>
                </a:r>
                <a:endParaRPr lang="en-GB" altLang="de-DE" dirty="0"/>
              </a:p>
            </p:txBody>
          </p:sp>
          <p:sp>
            <p:nvSpPr>
              <p:cNvPr id="374" name="Line 349"/>
              <p:cNvSpPr>
                <a:spLocks noChangeShapeType="1"/>
              </p:cNvSpPr>
              <p:nvPr/>
            </p:nvSpPr>
            <p:spPr bwMode="auto">
              <a:xfrm flipH="1">
                <a:off x="6894513" y="2990057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5" name="Line 350"/>
              <p:cNvSpPr>
                <a:spLocks noChangeShapeType="1"/>
              </p:cNvSpPr>
              <p:nvPr/>
            </p:nvSpPr>
            <p:spPr bwMode="auto">
              <a:xfrm>
                <a:off x="10710863" y="2990057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6" name="Rectangle 351"/>
              <p:cNvSpPr>
                <a:spLocks noChangeArrowheads="1"/>
              </p:cNvSpPr>
              <p:nvPr/>
            </p:nvSpPr>
            <p:spPr bwMode="auto">
              <a:xfrm>
                <a:off x="6621463" y="29075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46</a:t>
                </a:r>
                <a:endParaRPr lang="en-GB" altLang="de-DE" dirty="0"/>
              </a:p>
            </p:txBody>
          </p:sp>
          <p:sp>
            <p:nvSpPr>
              <p:cNvPr id="377" name="Line 352"/>
              <p:cNvSpPr>
                <a:spLocks noChangeShapeType="1"/>
              </p:cNvSpPr>
              <p:nvPr/>
            </p:nvSpPr>
            <p:spPr bwMode="auto">
              <a:xfrm flipH="1">
                <a:off x="6894513" y="2677319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8" name="Line 353"/>
              <p:cNvSpPr>
                <a:spLocks noChangeShapeType="1"/>
              </p:cNvSpPr>
              <p:nvPr/>
            </p:nvSpPr>
            <p:spPr bwMode="auto">
              <a:xfrm>
                <a:off x="10710863" y="2677319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9" name="Rectangle 354"/>
              <p:cNvSpPr>
                <a:spLocks noChangeArrowheads="1"/>
              </p:cNvSpPr>
              <p:nvPr/>
            </p:nvSpPr>
            <p:spPr bwMode="auto">
              <a:xfrm>
                <a:off x="6621463" y="259635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48</a:t>
                </a:r>
                <a:endParaRPr lang="en-GB" altLang="de-DE" dirty="0"/>
              </a:p>
            </p:txBody>
          </p:sp>
          <p:sp>
            <p:nvSpPr>
              <p:cNvPr id="380" name="Line 355"/>
              <p:cNvSpPr>
                <a:spLocks noChangeShapeType="1"/>
              </p:cNvSpPr>
              <p:nvPr/>
            </p:nvSpPr>
            <p:spPr bwMode="auto">
              <a:xfrm flipH="1">
                <a:off x="6894513" y="2364582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1" name="Line 356"/>
              <p:cNvSpPr>
                <a:spLocks noChangeShapeType="1"/>
              </p:cNvSpPr>
              <p:nvPr/>
            </p:nvSpPr>
            <p:spPr bwMode="auto">
              <a:xfrm>
                <a:off x="10710863" y="2364582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2" name="Rectangle 357"/>
              <p:cNvSpPr>
                <a:spLocks noChangeArrowheads="1"/>
              </p:cNvSpPr>
              <p:nvPr/>
            </p:nvSpPr>
            <p:spPr bwMode="auto">
              <a:xfrm>
                <a:off x="6621463" y="2283619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50</a:t>
                </a:r>
                <a:endParaRPr lang="en-GB" altLang="de-DE" dirty="0"/>
              </a:p>
            </p:txBody>
          </p:sp>
          <p:sp>
            <p:nvSpPr>
              <p:cNvPr id="383" name="Rectangle 358"/>
              <p:cNvSpPr>
                <a:spLocks noChangeArrowheads="1"/>
              </p:cNvSpPr>
              <p:nvPr/>
            </p:nvSpPr>
            <p:spPr bwMode="auto">
              <a:xfrm rot="16200000">
                <a:off x="4819857" y="4163691"/>
                <a:ext cx="3404778" cy="2308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500" dirty="0">
                    <a:solidFill>
                      <a:srgbClr val="0000FF"/>
                    </a:solidFill>
                  </a:rPr>
                  <a:t>Mean performance 4 years 3 locations</a:t>
                </a:r>
                <a:endParaRPr lang="en-GB" altLang="de-DE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384" name="Line 359"/>
              <p:cNvSpPr>
                <a:spLocks noChangeShapeType="1"/>
              </p:cNvSpPr>
              <p:nvPr/>
            </p:nvSpPr>
            <p:spPr bwMode="auto">
              <a:xfrm>
                <a:off x="6964363" y="6111082"/>
                <a:ext cx="374650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5" name="Line 360"/>
              <p:cNvSpPr>
                <a:spLocks noChangeShapeType="1"/>
              </p:cNvSpPr>
              <p:nvPr/>
            </p:nvSpPr>
            <p:spPr bwMode="auto">
              <a:xfrm>
                <a:off x="6964363" y="2364582"/>
                <a:ext cx="374650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6" name="Line 361"/>
              <p:cNvSpPr>
                <a:spLocks noChangeShapeType="1"/>
              </p:cNvSpPr>
              <p:nvPr/>
            </p:nvSpPr>
            <p:spPr bwMode="auto">
              <a:xfrm>
                <a:off x="6964363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7" name="Line 362"/>
              <p:cNvSpPr>
                <a:spLocks noChangeShapeType="1"/>
              </p:cNvSpPr>
              <p:nvPr/>
            </p:nvSpPr>
            <p:spPr bwMode="auto">
              <a:xfrm flipV="1">
                <a:off x="6964363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8" name="Rectangle 363"/>
              <p:cNvSpPr>
                <a:spLocks noChangeArrowheads="1"/>
              </p:cNvSpPr>
              <p:nvPr/>
            </p:nvSpPr>
            <p:spPr bwMode="auto">
              <a:xfrm>
                <a:off x="6835776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26</a:t>
                </a:r>
                <a:endParaRPr lang="en-GB" altLang="de-DE" dirty="0"/>
              </a:p>
            </p:txBody>
          </p:sp>
          <p:sp>
            <p:nvSpPr>
              <p:cNvPr id="389" name="Line 364"/>
              <p:cNvSpPr>
                <a:spLocks noChangeShapeType="1"/>
              </p:cNvSpPr>
              <p:nvPr/>
            </p:nvSpPr>
            <p:spPr bwMode="auto">
              <a:xfrm>
                <a:off x="7277101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0" name="Line 365"/>
              <p:cNvSpPr>
                <a:spLocks noChangeShapeType="1"/>
              </p:cNvSpPr>
              <p:nvPr/>
            </p:nvSpPr>
            <p:spPr bwMode="auto">
              <a:xfrm flipV="1">
                <a:off x="7277101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1" name="Rectangle 366"/>
              <p:cNvSpPr>
                <a:spLocks noChangeArrowheads="1"/>
              </p:cNvSpPr>
              <p:nvPr/>
            </p:nvSpPr>
            <p:spPr bwMode="auto">
              <a:xfrm>
                <a:off x="7148513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28</a:t>
                </a:r>
                <a:endParaRPr lang="en-GB" altLang="de-DE" dirty="0"/>
              </a:p>
            </p:txBody>
          </p:sp>
          <p:sp>
            <p:nvSpPr>
              <p:cNvPr id="392" name="Line 367"/>
              <p:cNvSpPr>
                <a:spLocks noChangeShapeType="1"/>
              </p:cNvSpPr>
              <p:nvPr/>
            </p:nvSpPr>
            <p:spPr bwMode="auto">
              <a:xfrm>
                <a:off x="7588251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3" name="Line 368"/>
              <p:cNvSpPr>
                <a:spLocks noChangeShapeType="1"/>
              </p:cNvSpPr>
              <p:nvPr/>
            </p:nvSpPr>
            <p:spPr bwMode="auto">
              <a:xfrm flipV="1">
                <a:off x="7588251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4" name="Rectangle 369"/>
              <p:cNvSpPr>
                <a:spLocks noChangeArrowheads="1"/>
              </p:cNvSpPr>
              <p:nvPr/>
            </p:nvSpPr>
            <p:spPr bwMode="auto">
              <a:xfrm>
                <a:off x="7461251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30</a:t>
                </a:r>
                <a:endParaRPr lang="en-GB" altLang="de-DE" dirty="0"/>
              </a:p>
            </p:txBody>
          </p:sp>
          <p:sp>
            <p:nvSpPr>
              <p:cNvPr id="395" name="Line 370"/>
              <p:cNvSpPr>
                <a:spLocks noChangeShapeType="1"/>
              </p:cNvSpPr>
              <p:nvPr/>
            </p:nvSpPr>
            <p:spPr bwMode="auto">
              <a:xfrm>
                <a:off x="7900988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6" name="Line 371"/>
              <p:cNvSpPr>
                <a:spLocks noChangeShapeType="1"/>
              </p:cNvSpPr>
              <p:nvPr/>
            </p:nvSpPr>
            <p:spPr bwMode="auto">
              <a:xfrm flipV="1">
                <a:off x="7900988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7" name="Rectangle 372"/>
              <p:cNvSpPr>
                <a:spLocks noChangeArrowheads="1"/>
              </p:cNvSpPr>
              <p:nvPr/>
            </p:nvSpPr>
            <p:spPr bwMode="auto">
              <a:xfrm>
                <a:off x="7772401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32</a:t>
                </a:r>
                <a:endParaRPr lang="en-GB" altLang="de-DE" dirty="0"/>
              </a:p>
            </p:txBody>
          </p:sp>
          <p:sp>
            <p:nvSpPr>
              <p:cNvPr id="398" name="Line 373"/>
              <p:cNvSpPr>
                <a:spLocks noChangeShapeType="1"/>
              </p:cNvSpPr>
              <p:nvPr/>
            </p:nvSpPr>
            <p:spPr bwMode="auto">
              <a:xfrm>
                <a:off x="8213726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9" name="Line 374"/>
              <p:cNvSpPr>
                <a:spLocks noChangeShapeType="1"/>
              </p:cNvSpPr>
              <p:nvPr/>
            </p:nvSpPr>
            <p:spPr bwMode="auto">
              <a:xfrm flipV="1">
                <a:off x="8213726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0" name="Rectangle 375"/>
              <p:cNvSpPr>
                <a:spLocks noChangeArrowheads="1"/>
              </p:cNvSpPr>
              <p:nvPr/>
            </p:nvSpPr>
            <p:spPr bwMode="auto">
              <a:xfrm>
                <a:off x="8085138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34</a:t>
                </a:r>
                <a:endParaRPr lang="en-GB" altLang="de-DE" dirty="0"/>
              </a:p>
            </p:txBody>
          </p:sp>
          <p:sp>
            <p:nvSpPr>
              <p:cNvPr id="401" name="Line 376"/>
              <p:cNvSpPr>
                <a:spLocks noChangeShapeType="1"/>
              </p:cNvSpPr>
              <p:nvPr/>
            </p:nvSpPr>
            <p:spPr bwMode="auto">
              <a:xfrm>
                <a:off x="8524876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2" name="Line 377"/>
              <p:cNvSpPr>
                <a:spLocks noChangeShapeType="1"/>
              </p:cNvSpPr>
              <p:nvPr/>
            </p:nvSpPr>
            <p:spPr bwMode="auto">
              <a:xfrm flipV="1">
                <a:off x="8524876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3" name="Rectangle 378"/>
              <p:cNvSpPr>
                <a:spLocks noChangeArrowheads="1"/>
              </p:cNvSpPr>
              <p:nvPr/>
            </p:nvSpPr>
            <p:spPr bwMode="auto">
              <a:xfrm>
                <a:off x="8397876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36</a:t>
                </a:r>
                <a:endParaRPr lang="en-GB" altLang="de-DE" dirty="0"/>
              </a:p>
            </p:txBody>
          </p:sp>
          <p:sp>
            <p:nvSpPr>
              <p:cNvPr id="404" name="Line 379"/>
              <p:cNvSpPr>
                <a:spLocks noChangeShapeType="1"/>
              </p:cNvSpPr>
              <p:nvPr/>
            </p:nvSpPr>
            <p:spPr bwMode="auto">
              <a:xfrm>
                <a:off x="8837613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5" name="Line 380"/>
              <p:cNvSpPr>
                <a:spLocks noChangeShapeType="1"/>
              </p:cNvSpPr>
              <p:nvPr/>
            </p:nvSpPr>
            <p:spPr bwMode="auto">
              <a:xfrm flipV="1">
                <a:off x="8837613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6" name="Rectangle 381"/>
              <p:cNvSpPr>
                <a:spLocks noChangeArrowheads="1"/>
              </p:cNvSpPr>
              <p:nvPr/>
            </p:nvSpPr>
            <p:spPr bwMode="auto">
              <a:xfrm>
                <a:off x="8709026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38</a:t>
                </a:r>
                <a:endParaRPr lang="en-GB" altLang="de-DE" dirty="0"/>
              </a:p>
            </p:txBody>
          </p:sp>
          <p:sp>
            <p:nvSpPr>
              <p:cNvPr id="407" name="Line 382"/>
              <p:cNvSpPr>
                <a:spLocks noChangeShapeType="1"/>
              </p:cNvSpPr>
              <p:nvPr/>
            </p:nvSpPr>
            <p:spPr bwMode="auto">
              <a:xfrm>
                <a:off x="9148763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8" name="Line 383"/>
              <p:cNvSpPr>
                <a:spLocks noChangeShapeType="1"/>
              </p:cNvSpPr>
              <p:nvPr/>
            </p:nvSpPr>
            <p:spPr bwMode="auto">
              <a:xfrm flipV="1">
                <a:off x="9148763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9" name="Rectangle 384"/>
              <p:cNvSpPr>
                <a:spLocks noChangeArrowheads="1"/>
              </p:cNvSpPr>
              <p:nvPr/>
            </p:nvSpPr>
            <p:spPr bwMode="auto">
              <a:xfrm>
                <a:off x="9020176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40</a:t>
                </a:r>
                <a:endParaRPr lang="en-GB" altLang="de-DE" dirty="0"/>
              </a:p>
            </p:txBody>
          </p:sp>
          <p:sp>
            <p:nvSpPr>
              <p:cNvPr id="410" name="Line 385"/>
              <p:cNvSpPr>
                <a:spLocks noChangeShapeType="1"/>
              </p:cNvSpPr>
              <p:nvPr/>
            </p:nvSpPr>
            <p:spPr bwMode="auto">
              <a:xfrm>
                <a:off x="9461501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1" name="Line 386"/>
              <p:cNvSpPr>
                <a:spLocks noChangeShapeType="1"/>
              </p:cNvSpPr>
              <p:nvPr/>
            </p:nvSpPr>
            <p:spPr bwMode="auto">
              <a:xfrm flipV="1">
                <a:off x="9461501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2" name="Rectangle 387"/>
              <p:cNvSpPr>
                <a:spLocks noChangeArrowheads="1"/>
              </p:cNvSpPr>
              <p:nvPr/>
            </p:nvSpPr>
            <p:spPr bwMode="auto">
              <a:xfrm>
                <a:off x="9332913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42</a:t>
                </a:r>
                <a:endParaRPr lang="en-GB" altLang="de-DE" dirty="0"/>
              </a:p>
            </p:txBody>
          </p:sp>
          <p:sp>
            <p:nvSpPr>
              <p:cNvPr id="413" name="Line 388"/>
              <p:cNvSpPr>
                <a:spLocks noChangeShapeType="1"/>
              </p:cNvSpPr>
              <p:nvPr/>
            </p:nvSpPr>
            <p:spPr bwMode="auto">
              <a:xfrm>
                <a:off x="9774238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4" name="Line 389"/>
              <p:cNvSpPr>
                <a:spLocks noChangeShapeType="1"/>
              </p:cNvSpPr>
              <p:nvPr/>
            </p:nvSpPr>
            <p:spPr bwMode="auto">
              <a:xfrm flipV="1">
                <a:off x="9774238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5" name="Rectangle 390"/>
              <p:cNvSpPr>
                <a:spLocks noChangeArrowheads="1"/>
              </p:cNvSpPr>
              <p:nvPr/>
            </p:nvSpPr>
            <p:spPr bwMode="auto">
              <a:xfrm>
                <a:off x="9645651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44</a:t>
                </a:r>
                <a:endParaRPr lang="en-GB" altLang="de-DE" dirty="0"/>
              </a:p>
            </p:txBody>
          </p:sp>
          <p:sp>
            <p:nvSpPr>
              <p:cNvPr id="416" name="Line 391"/>
              <p:cNvSpPr>
                <a:spLocks noChangeShapeType="1"/>
              </p:cNvSpPr>
              <p:nvPr/>
            </p:nvSpPr>
            <p:spPr bwMode="auto">
              <a:xfrm>
                <a:off x="10085388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7" name="Line 392"/>
              <p:cNvSpPr>
                <a:spLocks noChangeShapeType="1"/>
              </p:cNvSpPr>
              <p:nvPr/>
            </p:nvSpPr>
            <p:spPr bwMode="auto">
              <a:xfrm flipV="1">
                <a:off x="10085388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8" name="Rectangle 393"/>
              <p:cNvSpPr>
                <a:spLocks noChangeArrowheads="1"/>
              </p:cNvSpPr>
              <p:nvPr/>
            </p:nvSpPr>
            <p:spPr bwMode="auto">
              <a:xfrm>
                <a:off x="9956801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46</a:t>
                </a:r>
                <a:endParaRPr lang="en-GB" altLang="de-DE" dirty="0"/>
              </a:p>
            </p:txBody>
          </p:sp>
          <p:sp>
            <p:nvSpPr>
              <p:cNvPr id="419" name="Line 394"/>
              <p:cNvSpPr>
                <a:spLocks noChangeShapeType="1"/>
              </p:cNvSpPr>
              <p:nvPr/>
            </p:nvSpPr>
            <p:spPr bwMode="auto">
              <a:xfrm>
                <a:off x="10398126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0" name="Line 395"/>
              <p:cNvSpPr>
                <a:spLocks noChangeShapeType="1"/>
              </p:cNvSpPr>
              <p:nvPr/>
            </p:nvSpPr>
            <p:spPr bwMode="auto">
              <a:xfrm flipV="1">
                <a:off x="10398126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1" name="Rectangle 396"/>
              <p:cNvSpPr>
                <a:spLocks noChangeArrowheads="1"/>
              </p:cNvSpPr>
              <p:nvPr/>
            </p:nvSpPr>
            <p:spPr bwMode="auto">
              <a:xfrm>
                <a:off x="10269538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48</a:t>
                </a:r>
                <a:endParaRPr lang="en-GB" altLang="de-DE" dirty="0"/>
              </a:p>
            </p:txBody>
          </p:sp>
          <p:sp>
            <p:nvSpPr>
              <p:cNvPr id="422" name="Line 397"/>
              <p:cNvSpPr>
                <a:spLocks noChangeShapeType="1"/>
              </p:cNvSpPr>
              <p:nvPr/>
            </p:nvSpPr>
            <p:spPr bwMode="auto">
              <a:xfrm>
                <a:off x="10710863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3" name="Line 398"/>
              <p:cNvSpPr>
                <a:spLocks noChangeShapeType="1"/>
              </p:cNvSpPr>
              <p:nvPr/>
            </p:nvSpPr>
            <p:spPr bwMode="auto">
              <a:xfrm flipV="1">
                <a:off x="10710863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4" name="Rectangle 399"/>
              <p:cNvSpPr>
                <a:spLocks noChangeArrowheads="1"/>
              </p:cNvSpPr>
              <p:nvPr/>
            </p:nvSpPr>
            <p:spPr bwMode="auto">
              <a:xfrm>
                <a:off x="10582276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50</a:t>
                </a:r>
                <a:endParaRPr lang="en-GB" altLang="de-DE" dirty="0"/>
              </a:p>
            </p:txBody>
          </p:sp>
          <p:sp>
            <p:nvSpPr>
              <p:cNvPr id="425" name="Rectangle 400"/>
              <p:cNvSpPr>
                <a:spLocks noChangeArrowheads="1"/>
              </p:cNvSpPr>
              <p:nvPr/>
            </p:nvSpPr>
            <p:spPr bwMode="auto">
              <a:xfrm>
                <a:off x="7200901" y="6365082"/>
                <a:ext cx="3363100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700" dirty="0">
                    <a:solidFill>
                      <a:srgbClr val="000000"/>
                    </a:solidFill>
                  </a:rPr>
                  <a:t>Performance 3rd year (3 locations)</a:t>
                </a:r>
                <a:endParaRPr lang="en-GB" altLang="de-DE" dirty="0"/>
              </a:p>
            </p:txBody>
          </p:sp>
          <p:sp>
            <p:nvSpPr>
              <p:cNvPr id="426" name="Oval 401"/>
              <p:cNvSpPr>
                <a:spLocks noChangeArrowheads="1"/>
              </p:cNvSpPr>
              <p:nvPr/>
            </p:nvSpPr>
            <p:spPr bwMode="auto">
              <a:xfrm>
                <a:off x="8223251" y="3437732"/>
                <a:ext cx="50800" cy="50800"/>
              </a:xfrm>
              <a:prstGeom prst="ellipse">
                <a:avLst/>
              </a:prstGeom>
              <a:noFill/>
              <a:ln w="1428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27" name="Oval 402"/>
              <p:cNvSpPr>
                <a:spLocks noChangeArrowheads="1"/>
              </p:cNvSpPr>
              <p:nvPr/>
            </p:nvSpPr>
            <p:spPr bwMode="auto">
              <a:xfrm>
                <a:off x="7773988" y="3831432"/>
                <a:ext cx="50800" cy="49213"/>
              </a:xfrm>
              <a:prstGeom prst="ellipse">
                <a:avLst/>
              </a:prstGeom>
              <a:noFill/>
              <a:ln w="1428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28" name="Oval 404"/>
              <p:cNvSpPr>
                <a:spLocks noChangeArrowheads="1"/>
              </p:cNvSpPr>
              <p:nvPr/>
            </p:nvSpPr>
            <p:spPr bwMode="auto">
              <a:xfrm>
                <a:off x="7510463" y="3926682"/>
                <a:ext cx="50800" cy="49213"/>
              </a:xfrm>
              <a:prstGeom prst="ellipse">
                <a:avLst/>
              </a:prstGeom>
              <a:noFill/>
              <a:ln w="1428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29" name="Oval 405"/>
              <p:cNvSpPr>
                <a:spLocks noChangeArrowheads="1"/>
              </p:cNvSpPr>
              <p:nvPr/>
            </p:nvSpPr>
            <p:spPr bwMode="auto">
              <a:xfrm>
                <a:off x="7515226" y="3956844"/>
                <a:ext cx="50800" cy="49213"/>
              </a:xfrm>
              <a:prstGeom prst="ellipse">
                <a:avLst/>
              </a:prstGeom>
              <a:noFill/>
              <a:ln w="1428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30" name="Oval 406"/>
              <p:cNvSpPr>
                <a:spLocks noChangeArrowheads="1"/>
              </p:cNvSpPr>
              <p:nvPr/>
            </p:nvSpPr>
            <p:spPr bwMode="auto">
              <a:xfrm>
                <a:off x="7297738" y="3623469"/>
                <a:ext cx="50800" cy="50800"/>
              </a:xfrm>
              <a:prstGeom prst="ellipse">
                <a:avLst/>
              </a:prstGeom>
              <a:noFill/>
              <a:ln w="1428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31" name="Oval 407"/>
              <p:cNvSpPr>
                <a:spLocks noChangeArrowheads="1"/>
              </p:cNvSpPr>
              <p:nvPr/>
            </p:nvSpPr>
            <p:spPr bwMode="auto">
              <a:xfrm>
                <a:off x="8232776" y="3447257"/>
                <a:ext cx="30163" cy="30163"/>
              </a:xfrm>
              <a:prstGeom prst="ellipse">
                <a:avLst/>
              </a:prstGeom>
              <a:solidFill>
                <a:srgbClr val="800000"/>
              </a:solidFill>
              <a:ln w="2222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32" name="Oval 408"/>
              <p:cNvSpPr>
                <a:spLocks noChangeArrowheads="1"/>
              </p:cNvSpPr>
              <p:nvPr/>
            </p:nvSpPr>
            <p:spPr bwMode="auto">
              <a:xfrm>
                <a:off x="7783513" y="3840957"/>
                <a:ext cx="30163" cy="30163"/>
              </a:xfrm>
              <a:prstGeom prst="ellipse">
                <a:avLst/>
              </a:prstGeom>
              <a:solidFill>
                <a:srgbClr val="800000"/>
              </a:solidFill>
              <a:ln w="2222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33" name="Oval 409"/>
              <p:cNvSpPr>
                <a:spLocks noChangeArrowheads="1"/>
              </p:cNvSpPr>
              <p:nvPr/>
            </p:nvSpPr>
            <p:spPr bwMode="auto">
              <a:xfrm>
                <a:off x="7559676" y="3942557"/>
                <a:ext cx="30163" cy="30163"/>
              </a:xfrm>
              <a:prstGeom prst="ellipse">
                <a:avLst/>
              </a:prstGeom>
              <a:solidFill>
                <a:srgbClr val="800000"/>
              </a:solidFill>
              <a:ln w="2222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34" name="Line 410"/>
              <p:cNvSpPr>
                <a:spLocks noChangeShapeType="1"/>
              </p:cNvSpPr>
              <p:nvPr/>
            </p:nvSpPr>
            <p:spPr bwMode="auto">
              <a:xfrm flipV="1">
                <a:off x="7564438" y="61063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5" name="Line 411"/>
              <p:cNvSpPr>
                <a:spLocks noChangeShapeType="1"/>
              </p:cNvSpPr>
              <p:nvPr/>
            </p:nvSpPr>
            <p:spPr bwMode="auto">
              <a:xfrm flipV="1">
                <a:off x="7564438" y="60872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6" name="Line 412"/>
              <p:cNvSpPr>
                <a:spLocks noChangeShapeType="1"/>
              </p:cNvSpPr>
              <p:nvPr/>
            </p:nvSpPr>
            <p:spPr bwMode="auto">
              <a:xfrm flipV="1">
                <a:off x="7564438" y="60682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7" name="Line 413"/>
              <p:cNvSpPr>
                <a:spLocks noChangeShapeType="1"/>
              </p:cNvSpPr>
              <p:nvPr/>
            </p:nvSpPr>
            <p:spPr bwMode="auto">
              <a:xfrm flipV="1">
                <a:off x="7564438" y="60491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8" name="Line 414"/>
              <p:cNvSpPr>
                <a:spLocks noChangeShapeType="1"/>
              </p:cNvSpPr>
              <p:nvPr/>
            </p:nvSpPr>
            <p:spPr bwMode="auto">
              <a:xfrm flipV="1">
                <a:off x="7564438" y="60301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9" name="Line 415"/>
              <p:cNvSpPr>
                <a:spLocks noChangeShapeType="1"/>
              </p:cNvSpPr>
              <p:nvPr/>
            </p:nvSpPr>
            <p:spPr bwMode="auto">
              <a:xfrm flipV="1">
                <a:off x="7564438" y="60110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0" name="Line 416"/>
              <p:cNvSpPr>
                <a:spLocks noChangeShapeType="1"/>
              </p:cNvSpPr>
              <p:nvPr/>
            </p:nvSpPr>
            <p:spPr bwMode="auto">
              <a:xfrm flipV="1">
                <a:off x="7564438" y="59920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1" name="Line 417"/>
              <p:cNvSpPr>
                <a:spLocks noChangeShapeType="1"/>
              </p:cNvSpPr>
              <p:nvPr/>
            </p:nvSpPr>
            <p:spPr bwMode="auto">
              <a:xfrm flipV="1">
                <a:off x="7564438" y="59729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2" name="Line 418"/>
              <p:cNvSpPr>
                <a:spLocks noChangeShapeType="1"/>
              </p:cNvSpPr>
              <p:nvPr/>
            </p:nvSpPr>
            <p:spPr bwMode="auto">
              <a:xfrm flipV="1">
                <a:off x="7564438" y="59539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3" name="Line 419"/>
              <p:cNvSpPr>
                <a:spLocks noChangeShapeType="1"/>
              </p:cNvSpPr>
              <p:nvPr/>
            </p:nvSpPr>
            <p:spPr bwMode="auto">
              <a:xfrm flipV="1">
                <a:off x="7564438" y="59332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4" name="Line 420"/>
              <p:cNvSpPr>
                <a:spLocks noChangeShapeType="1"/>
              </p:cNvSpPr>
              <p:nvPr/>
            </p:nvSpPr>
            <p:spPr bwMode="auto">
              <a:xfrm flipV="1">
                <a:off x="7564438" y="59142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5" name="Line 421"/>
              <p:cNvSpPr>
                <a:spLocks noChangeShapeType="1"/>
              </p:cNvSpPr>
              <p:nvPr/>
            </p:nvSpPr>
            <p:spPr bwMode="auto">
              <a:xfrm flipV="1">
                <a:off x="7564438" y="58951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6" name="Line 422"/>
              <p:cNvSpPr>
                <a:spLocks noChangeShapeType="1"/>
              </p:cNvSpPr>
              <p:nvPr/>
            </p:nvSpPr>
            <p:spPr bwMode="auto">
              <a:xfrm flipV="1">
                <a:off x="7564438" y="58761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7" name="Line 423"/>
              <p:cNvSpPr>
                <a:spLocks noChangeShapeType="1"/>
              </p:cNvSpPr>
              <p:nvPr/>
            </p:nvSpPr>
            <p:spPr bwMode="auto">
              <a:xfrm flipV="1">
                <a:off x="7564438" y="58570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8" name="Line 424"/>
              <p:cNvSpPr>
                <a:spLocks noChangeShapeType="1"/>
              </p:cNvSpPr>
              <p:nvPr/>
            </p:nvSpPr>
            <p:spPr bwMode="auto">
              <a:xfrm flipV="1">
                <a:off x="7564438" y="58380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9" name="Line 425"/>
              <p:cNvSpPr>
                <a:spLocks noChangeShapeType="1"/>
              </p:cNvSpPr>
              <p:nvPr/>
            </p:nvSpPr>
            <p:spPr bwMode="auto">
              <a:xfrm flipV="1">
                <a:off x="7564438" y="58189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0" name="Line 426"/>
              <p:cNvSpPr>
                <a:spLocks noChangeShapeType="1"/>
              </p:cNvSpPr>
              <p:nvPr/>
            </p:nvSpPr>
            <p:spPr bwMode="auto">
              <a:xfrm flipV="1">
                <a:off x="7564438" y="57999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1" name="Line 427"/>
              <p:cNvSpPr>
                <a:spLocks noChangeShapeType="1"/>
              </p:cNvSpPr>
              <p:nvPr/>
            </p:nvSpPr>
            <p:spPr bwMode="auto">
              <a:xfrm flipV="1">
                <a:off x="7564438" y="57808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2" name="Line 428"/>
              <p:cNvSpPr>
                <a:spLocks noChangeShapeType="1"/>
              </p:cNvSpPr>
              <p:nvPr/>
            </p:nvSpPr>
            <p:spPr bwMode="auto">
              <a:xfrm flipV="1">
                <a:off x="7564438" y="57618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3" name="Line 429"/>
              <p:cNvSpPr>
                <a:spLocks noChangeShapeType="1"/>
              </p:cNvSpPr>
              <p:nvPr/>
            </p:nvSpPr>
            <p:spPr bwMode="auto">
              <a:xfrm flipV="1">
                <a:off x="7564438" y="57411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4" name="Line 430"/>
              <p:cNvSpPr>
                <a:spLocks noChangeShapeType="1"/>
              </p:cNvSpPr>
              <p:nvPr/>
            </p:nvSpPr>
            <p:spPr bwMode="auto">
              <a:xfrm flipV="1">
                <a:off x="7564438" y="57221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5" name="Line 431"/>
              <p:cNvSpPr>
                <a:spLocks noChangeShapeType="1"/>
              </p:cNvSpPr>
              <p:nvPr/>
            </p:nvSpPr>
            <p:spPr bwMode="auto">
              <a:xfrm flipV="1">
                <a:off x="7564438" y="57030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6" name="Line 432"/>
              <p:cNvSpPr>
                <a:spLocks noChangeShapeType="1"/>
              </p:cNvSpPr>
              <p:nvPr/>
            </p:nvSpPr>
            <p:spPr bwMode="auto">
              <a:xfrm flipV="1">
                <a:off x="7564438" y="56840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7" name="Line 433"/>
              <p:cNvSpPr>
                <a:spLocks noChangeShapeType="1"/>
              </p:cNvSpPr>
              <p:nvPr/>
            </p:nvSpPr>
            <p:spPr bwMode="auto">
              <a:xfrm flipV="1">
                <a:off x="7564438" y="56649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8" name="Line 434"/>
              <p:cNvSpPr>
                <a:spLocks noChangeShapeType="1"/>
              </p:cNvSpPr>
              <p:nvPr/>
            </p:nvSpPr>
            <p:spPr bwMode="auto">
              <a:xfrm flipV="1">
                <a:off x="7564438" y="56459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9" name="Line 435"/>
              <p:cNvSpPr>
                <a:spLocks noChangeShapeType="1"/>
              </p:cNvSpPr>
              <p:nvPr/>
            </p:nvSpPr>
            <p:spPr bwMode="auto">
              <a:xfrm flipV="1">
                <a:off x="7564438" y="56268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0" name="Line 436"/>
              <p:cNvSpPr>
                <a:spLocks noChangeShapeType="1"/>
              </p:cNvSpPr>
              <p:nvPr/>
            </p:nvSpPr>
            <p:spPr bwMode="auto">
              <a:xfrm flipV="1">
                <a:off x="7564438" y="56078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1" name="Line 437"/>
              <p:cNvSpPr>
                <a:spLocks noChangeShapeType="1"/>
              </p:cNvSpPr>
              <p:nvPr/>
            </p:nvSpPr>
            <p:spPr bwMode="auto">
              <a:xfrm flipV="1">
                <a:off x="7564438" y="55887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2" name="Line 438"/>
              <p:cNvSpPr>
                <a:spLocks noChangeShapeType="1"/>
              </p:cNvSpPr>
              <p:nvPr/>
            </p:nvSpPr>
            <p:spPr bwMode="auto">
              <a:xfrm flipV="1">
                <a:off x="7564438" y="55697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3" name="Line 439"/>
              <p:cNvSpPr>
                <a:spLocks noChangeShapeType="1"/>
              </p:cNvSpPr>
              <p:nvPr/>
            </p:nvSpPr>
            <p:spPr bwMode="auto">
              <a:xfrm flipV="1">
                <a:off x="7564438" y="55506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4" name="Line 440"/>
              <p:cNvSpPr>
                <a:spLocks noChangeShapeType="1"/>
              </p:cNvSpPr>
              <p:nvPr/>
            </p:nvSpPr>
            <p:spPr bwMode="auto">
              <a:xfrm flipV="1">
                <a:off x="7564438" y="55300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5" name="Line 441"/>
              <p:cNvSpPr>
                <a:spLocks noChangeShapeType="1"/>
              </p:cNvSpPr>
              <p:nvPr/>
            </p:nvSpPr>
            <p:spPr bwMode="auto">
              <a:xfrm flipV="1">
                <a:off x="7564438" y="55110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6" name="Line 442"/>
              <p:cNvSpPr>
                <a:spLocks noChangeShapeType="1"/>
              </p:cNvSpPr>
              <p:nvPr/>
            </p:nvSpPr>
            <p:spPr bwMode="auto">
              <a:xfrm flipV="1">
                <a:off x="7564438" y="54919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7" name="Line 443"/>
              <p:cNvSpPr>
                <a:spLocks noChangeShapeType="1"/>
              </p:cNvSpPr>
              <p:nvPr/>
            </p:nvSpPr>
            <p:spPr bwMode="auto">
              <a:xfrm flipV="1">
                <a:off x="7564438" y="54729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8" name="Line 444"/>
              <p:cNvSpPr>
                <a:spLocks noChangeShapeType="1"/>
              </p:cNvSpPr>
              <p:nvPr/>
            </p:nvSpPr>
            <p:spPr bwMode="auto">
              <a:xfrm flipV="1">
                <a:off x="7564438" y="54538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9" name="Line 445"/>
              <p:cNvSpPr>
                <a:spLocks noChangeShapeType="1"/>
              </p:cNvSpPr>
              <p:nvPr/>
            </p:nvSpPr>
            <p:spPr bwMode="auto">
              <a:xfrm flipV="1">
                <a:off x="7564438" y="54348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0" name="Line 446"/>
              <p:cNvSpPr>
                <a:spLocks noChangeShapeType="1"/>
              </p:cNvSpPr>
              <p:nvPr/>
            </p:nvSpPr>
            <p:spPr bwMode="auto">
              <a:xfrm flipV="1">
                <a:off x="7564438" y="54157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1" name="Line 447"/>
              <p:cNvSpPr>
                <a:spLocks noChangeShapeType="1"/>
              </p:cNvSpPr>
              <p:nvPr/>
            </p:nvSpPr>
            <p:spPr bwMode="auto">
              <a:xfrm flipV="1">
                <a:off x="7564438" y="53967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2" name="Line 448"/>
              <p:cNvSpPr>
                <a:spLocks noChangeShapeType="1"/>
              </p:cNvSpPr>
              <p:nvPr/>
            </p:nvSpPr>
            <p:spPr bwMode="auto">
              <a:xfrm flipV="1">
                <a:off x="7564438" y="53776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3" name="Line 449"/>
              <p:cNvSpPr>
                <a:spLocks noChangeShapeType="1"/>
              </p:cNvSpPr>
              <p:nvPr/>
            </p:nvSpPr>
            <p:spPr bwMode="auto">
              <a:xfrm flipV="1">
                <a:off x="7564438" y="53586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4" name="Line 450"/>
              <p:cNvSpPr>
                <a:spLocks noChangeShapeType="1"/>
              </p:cNvSpPr>
              <p:nvPr/>
            </p:nvSpPr>
            <p:spPr bwMode="auto">
              <a:xfrm flipV="1">
                <a:off x="7564438" y="53379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5" name="Line 451"/>
              <p:cNvSpPr>
                <a:spLocks noChangeShapeType="1"/>
              </p:cNvSpPr>
              <p:nvPr/>
            </p:nvSpPr>
            <p:spPr bwMode="auto">
              <a:xfrm flipV="1">
                <a:off x="7564438" y="53189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6" name="Line 452"/>
              <p:cNvSpPr>
                <a:spLocks noChangeShapeType="1"/>
              </p:cNvSpPr>
              <p:nvPr/>
            </p:nvSpPr>
            <p:spPr bwMode="auto">
              <a:xfrm flipV="1">
                <a:off x="7564438" y="52998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7" name="Line 453"/>
              <p:cNvSpPr>
                <a:spLocks noChangeShapeType="1"/>
              </p:cNvSpPr>
              <p:nvPr/>
            </p:nvSpPr>
            <p:spPr bwMode="auto">
              <a:xfrm flipV="1">
                <a:off x="7564438" y="52808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8" name="Line 454"/>
              <p:cNvSpPr>
                <a:spLocks noChangeShapeType="1"/>
              </p:cNvSpPr>
              <p:nvPr/>
            </p:nvSpPr>
            <p:spPr bwMode="auto">
              <a:xfrm flipV="1">
                <a:off x="7564438" y="52617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9" name="Line 455"/>
              <p:cNvSpPr>
                <a:spLocks noChangeShapeType="1"/>
              </p:cNvSpPr>
              <p:nvPr/>
            </p:nvSpPr>
            <p:spPr bwMode="auto">
              <a:xfrm flipV="1">
                <a:off x="7564438" y="52427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0" name="Line 456"/>
              <p:cNvSpPr>
                <a:spLocks noChangeShapeType="1"/>
              </p:cNvSpPr>
              <p:nvPr/>
            </p:nvSpPr>
            <p:spPr bwMode="auto">
              <a:xfrm flipV="1">
                <a:off x="7564438" y="52236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1" name="Line 457"/>
              <p:cNvSpPr>
                <a:spLocks noChangeShapeType="1"/>
              </p:cNvSpPr>
              <p:nvPr/>
            </p:nvSpPr>
            <p:spPr bwMode="auto">
              <a:xfrm flipV="1">
                <a:off x="7564438" y="52046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2" name="Line 458"/>
              <p:cNvSpPr>
                <a:spLocks noChangeShapeType="1"/>
              </p:cNvSpPr>
              <p:nvPr/>
            </p:nvSpPr>
            <p:spPr bwMode="auto">
              <a:xfrm flipV="1">
                <a:off x="7564438" y="51855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3" name="Line 459"/>
              <p:cNvSpPr>
                <a:spLocks noChangeShapeType="1"/>
              </p:cNvSpPr>
              <p:nvPr/>
            </p:nvSpPr>
            <p:spPr bwMode="auto">
              <a:xfrm flipV="1">
                <a:off x="7564438" y="51665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4" name="Line 460"/>
              <p:cNvSpPr>
                <a:spLocks noChangeShapeType="1"/>
              </p:cNvSpPr>
              <p:nvPr/>
            </p:nvSpPr>
            <p:spPr bwMode="auto">
              <a:xfrm flipV="1">
                <a:off x="7564438" y="51458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5" name="Line 461"/>
              <p:cNvSpPr>
                <a:spLocks noChangeShapeType="1"/>
              </p:cNvSpPr>
              <p:nvPr/>
            </p:nvSpPr>
            <p:spPr bwMode="auto">
              <a:xfrm flipV="1">
                <a:off x="7564438" y="51268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6" name="Line 462"/>
              <p:cNvSpPr>
                <a:spLocks noChangeShapeType="1"/>
              </p:cNvSpPr>
              <p:nvPr/>
            </p:nvSpPr>
            <p:spPr bwMode="auto">
              <a:xfrm flipV="1">
                <a:off x="7564438" y="51077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7" name="Line 463"/>
              <p:cNvSpPr>
                <a:spLocks noChangeShapeType="1"/>
              </p:cNvSpPr>
              <p:nvPr/>
            </p:nvSpPr>
            <p:spPr bwMode="auto">
              <a:xfrm flipV="1">
                <a:off x="7564438" y="50887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8" name="Line 464"/>
              <p:cNvSpPr>
                <a:spLocks noChangeShapeType="1"/>
              </p:cNvSpPr>
              <p:nvPr/>
            </p:nvSpPr>
            <p:spPr bwMode="auto">
              <a:xfrm flipV="1">
                <a:off x="7564438" y="50696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9" name="Line 465"/>
              <p:cNvSpPr>
                <a:spLocks noChangeShapeType="1"/>
              </p:cNvSpPr>
              <p:nvPr/>
            </p:nvSpPr>
            <p:spPr bwMode="auto">
              <a:xfrm flipV="1">
                <a:off x="7564438" y="50506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0" name="Line 466"/>
              <p:cNvSpPr>
                <a:spLocks noChangeShapeType="1"/>
              </p:cNvSpPr>
              <p:nvPr/>
            </p:nvSpPr>
            <p:spPr bwMode="auto">
              <a:xfrm flipV="1">
                <a:off x="7564438" y="50315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1" name="Line 467"/>
              <p:cNvSpPr>
                <a:spLocks noChangeShapeType="1"/>
              </p:cNvSpPr>
              <p:nvPr/>
            </p:nvSpPr>
            <p:spPr bwMode="auto">
              <a:xfrm flipV="1">
                <a:off x="7564438" y="50125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2" name="Line 468"/>
              <p:cNvSpPr>
                <a:spLocks noChangeShapeType="1"/>
              </p:cNvSpPr>
              <p:nvPr/>
            </p:nvSpPr>
            <p:spPr bwMode="auto">
              <a:xfrm flipV="1">
                <a:off x="7564438" y="49934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3" name="Line 469"/>
              <p:cNvSpPr>
                <a:spLocks noChangeShapeType="1"/>
              </p:cNvSpPr>
              <p:nvPr/>
            </p:nvSpPr>
            <p:spPr bwMode="auto">
              <a:xfrm flipV="1">
                <a:off x="7564438" y="49744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4" name="Line 470"/>
              <p:cNvSpPr>
                <a:spLocks noChangeShapeType="1"/>
              </p:cNvSpPr>
              <p:nvPr/>
            </p:nvSpPr>
            <p:spPr bwMode="auto">
              <a:xfrm flipV="1">
                <a:off x="7564438" y="49553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5" name="Line 471"/>
              <p:cNvSpPr>
                <a:spLocks noChangeShapeType="1"/>
              </p:cNvSpPr>
              <p:nvPr/>
            </p:nvSpPr>
            <p:spPr bwMode="auto">
              <a:xfrm flipV="1">
                <a:off x="7564438" y="49347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6" name="Line 472"/>
              <p:cNvSpPr>
                <a:spLocks noChangeShapeType="1"/>
              </p:cNvSpPr>
              <p:nvPr/>
            </p:nvSpPr>
            <p:spPr bwMode="auto">
              <a:xfrm flipV="1">
                <a:off x="7564438" y="49156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7" name="Line 473"/>
              <p:cNvSpPr>
                <a:spLocks noChangeShapeType="1"/>
              </p:cNvSpPr>
              <p:nvPr/>
            </p:nvSpPr>
            <p:spPr bwMode="auto">
              <a:xfrm flipV="1">
                <a:off x="7564438" y="48966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8" name="Line 474"/>
              <p:cNvSpPr>
                <a:spLocks noChangeShapeType="1"/>
              </p:cNvSpPr>
              <p:nvPr/>
            </p:nvSpPr>
            <p:spPr bwMode="auto">
              <a:xfrm flipV="1">
                <a:off x="7564438" y="48775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9" name="Line 475"/>
              <p:cNvSpPr>
                <a:spLocks noChangeShapeType="1"/>
              </p:cNvSpPr>
              <p:nvPr/>
            </p:nvSpPr>
            <p:spPr bwMode="auto">
              <a:xfrm flipV="1">
                <a:off x="7564438" y="48585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0" name="Line 476"/>
              <p:cNvSpPr>
                <a:spLocks noChangeShapeType="1"/>
              </p:cNvSpPr>
              <p:nvPr/>
            </p:nvSpPr>
            <p:spPr bwMode="auto">
              <a:xfrm flipV="1">
                <a:off x="7564438" y="48394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1" name="Line 477"/>
              <p:cNvSpPr>
                <a:spLocks noChangeShapeType="1"/>
              </p:cNvSpPr>
              <p:nvPr/>
            </p:nvSpPr>
            <p:spPr bwMode="auto">
              <a:xfrm flipV="1">
                <a:off x="7564438" y="48204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2" name="Line 478"/>
              <p:cNvSpPr>
                <a:spLocks noChangeShapeType="1"/>
              </p:cNvSpPr>
              <p:nvPr/>
            </p:nvSpPr>
            <p:spPr bwMode="auto">
              <a:xfrm flipV="1">
                <a:off x="7564438" y="48013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3" name="Line 479"/>
              <p:cNvSpPr>
                <a:spLocks noChangeShapeType="1"/>
              </p:cNvSpPr>
              <p:nvPr/>
            </p:nvSpPr>
            <p:spPr bwMode="auto">
              <a:xfrm flipV="1">
                <a:off x="7564438" y="47823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4" name="Line 480"/>
              <p:cNvSpPr>
                <a:spLocks noChangeShapeType="1"/>
              </p:cNvSpPr>
              <p:nvPr/>
            </p:nvSpPr>
            <p:spPr bwMode="auto">
              <a:xfrm flipV="1">
                <a:off x="7564438" y="47632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5" name="Line 481"/>
              <p:cNvSpPr>
                <a:spLocks noChangeShapeType="1"/>
              </p:cNvSpPr>
              <p:nvPr/>
            </p:nvSpPr>
            <p:spPr bwMode="auto">
              <a:xfrm flipV="1">
                <a:off x="7564438" y="47426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6" name="Line 482"/>
              <p:cNvSpPr>
                <a:spLocks noChangeShapeType="1"/>
              </p:cNvSpPr>
              <p:nvPr/>
            </p:nvSpPr>
            <p:spPr bwMode="auto">
              <a:xfrm flipV="1">
                <a:off x="7564438" y="47236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7" name="Line 483"/>
              <p:cNvSpPr>
                <a:spLocks noChangeShapeType="1"/>
              </p:cNvSpPr>
              <p:nvPr/>
            </p:nvSpPr>
            <p:spPr bwMode="auto">
              <a:xfrm flipV="1">
                <a:off x="7564438" y="47045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8" name="Line 484"/>
              <p:cNvSpPr>
                <a:spLocks noChangeShapeType="1"/>
              </p:cNvSpPr>
              <p:nvPr/>
            </p:nvSpPr>
            <p:spPr bwMode="auto">
              <a:xfrm flipV="1">
                <a:off x="7564438" y="46855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9" name="Line 485"/>
              <p:cNvSpPr>
                <a:spLocks noChangeShapeType="1"/>
              </p:cNvSpPr>
              <p:nvPr/>
            </p:nvSpPr>
            <p:spPr bwMode="auto">
              <a:xfrm flipV="1">
                <a:off x="7564438" y="46664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0" name="Line 486"/>
              <p:cNvSpPr>
                <a:spLocks noChangeShapeType="1"/>
              </p:cNvSpPr>
              <p:nvPr/>
            </p:nvSpPr>
            <p:spPr bwMode="auto">
              <a:xfrm flipV="1">
                <a:off x="7564438" y="46474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1" name="Line 487"/>
              <p:cNvSpPr>
                <a:spLocks noChangeShapeType="1"/>
              </p:cNvSpPr>
              <p:nvPr/>
            </p:nvSpPr>
            <p:spPr bwMode="auto">
              <a:xfrm flipV="1">
                <a:off x="7564438" y="46283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2" name="Line 488"/>
              <p:cNvSpPr>
                <a:spLocks noChangeShapeType="1"/>
              </p:cNvSpPr>
              <p:nvPr/>
            </p:nvSpPr>
            <p:spPr bwMode="auto">
              <a:xfrm flipV="1">
                <a:off x="7564438" y="46093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3" name="Line 489"/>
              <p:cNvSpPr>
                <a:spLocks noChangeShapeType="1"/>
              </p:cNvSpPr>
              <p:nvPr/>
            </p:nvSpPr>
            <p:spPr bwMode="auto">
              <a:xfrm flipV="1">
                <a:off x="7564438" y="45902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4" name="Line 490"/>
              <p:cNvSpPr>
                <a:spLocks noChangeShapeType="1"/>
              </p:cNvSpPr>
              <p:nvPr/>
            </p:nvSpPr>
            <p:spPr bwMode="auto">
              <a:xfrm flipV="1">
                <a:off x="7564438" y="45712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5" name="Line 491"/>
              <p:cNvSpPr>
                <a:spLocks noChangeShapeType="1"/>
              </p:cNvSpPr>
              <p:nvPr/>
            </p:nvSpPr>
            <p:spPr bwMode="auto">
              <a:xfrm flipV="1">
                <a:off x="7564438" y="45521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6" name="Line 492"/>
              <p:cNvSpPr>
                <a:spLocks noChangeShapeType="1"/>
              </p:cNvSpPr>
              <p:nvPr/>
            </p:nvSpPr>
            <p:spPr bwMode="auto">
              <a:xfrm flipV="1">
                <a:off x="7564438" y="45315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7" name="Line 493"/>
              <p:cNvSpPr>
                <a:spLocks noChangeShapeType="1"/>
              </p:cNvSpPr>
              <p:nvPr/>
            </p:nvSpPr>
            <p:spPr bwMode="auto">
              <a:xfrm flipV="1">
                <a:off x="7564438" y="45124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8" name="Line 494"/>
              <p:cNvSpPr>
                <a:spLocks noChangeShapeType="1"/>
              </p:cNvSpPr>
              <p:nvPr/>
            </p:nvSpPr>
            <p:spPr bwMode="auto">
              <a:xfrm flipV="1">
                <a:off x="7564438" y="44934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9" name="Line 495"/>
              <p:cNvSpPr>
                <a:spLocks noChangeShapeType="1"/>
              </p:cNvSpPr>
              <p:nvPr/>
            </p:nvSpPr>
            <p:spPr bwMode="auto">
              <a:xfrm flipV="1">
                <a:off x="7564438" y="44743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0" name="Line 496"/>
              <p:cNvSpPr>
                <a:spLocks noChangeShapeType="1"/>
              </p:cNvSpPr>
              <p:nvPr/>
            </p:nvSpPr>
            <p:spPr bwMode="auto">
              <a:xfrm flipV="1">
                <a:off x="7564438" y="44553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1" name="Line 497"/>
              <p:cNvSpPr>
                <a:spLocks noChangeShapeType="1"/>
              </p:cNvSpPr>
              <p:nvPr/>
            </p:nvSpPr>
            <p:spPr bwMode="auto">
              <a:xfrm flipV="1">
                <a:off x="7564438" y="44362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2" name="Line 498"/>
              <p:cNvSpPr>
                <a:spLocks noChangeShapeType="1"/>
              </p:cNvSpPr>
              <p:nvPr/>
            </p:nvSpPr>
            <p:spPr bwMode="auto">
              <a:xfrm flipV="1">
                <a:off x="7564438" y="44172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3" name="Line 499"/>
              <p:cNvSpPr>
                <a:spLocks noChangeShapeType="1"/>
              </p:cNvSpPr>
              <p:nvPr/>
            </p:nvSpPr>
            <p:spPr bwMode="auto">
              <a:xfrm flipV="1">
                <a:off x="7564438" y="43981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4" name="Line 500"/>
              <p:cNvSpPr>
                <a:spLocks noChangeShapeType="1"/>
              </p:cNvSpPr>
              <p:nvPr/>
            </p:nvSpPr>
            <p:spPr bwMode="auto">
              <a:xfrm flipV="1">
                <a:off x="7564438" y="43791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5" name="Line 501"/>
              <p:cNvSpPr>
                <a:spLocks noChangeShapeType="1"/>
              </p:cNvSpPr>
              <p:nvPr/>
            </p:nvSpPr>
            <p:spPr bwMode="auto">
              <a:xfrm flipV="1">
                <a:off x="7564438" y="43600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6" name="Line 502"/>
              <p:cNvSpPr>
                <a:spLocks noChangeShapeType="1"/>
              </p:cNvSpPr>
              <p:nvPr/>
            </p:nvSpPr>
            <p:spPr bwMode="auto">
              <a:xfrm flipV="1">
                <a:off x="7564438" y="43394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7" name="Line 503"/>
              <p:cNvSpPr>
                <a:spLocks noChangeShapeType="1"/>
              </p:cNvSpPr>
              <p:nvPr/>
            </p:nvSpPr>
            <p:spPr bwMode="auto">
              <a:xfrm flipV="1">
                <a:off x="7564438" y="43203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8" name="Line 504"/>
              <p:cNvSpPr>
                <a:spLocks noChangeShapeType="1"/>
              </p:cNvSpPr>
              <p:nvPr/>
            </p:nvSpPr>
            <p:spPr bwMode="auto">
              <a:xfrm flipV="1">
                <a:off x="7564438" y="43013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9" name="Line 505"/>
              <p:cNvSpPr>
                <a:spLocks noChangeShapeType="1"/>
              </p:cNvSpPr>
              <p:nvPr/>
            </p:nvSpPr>
            <p:spPr bwMode="auto">
              <a:xfrm flipV="1">
                <a:off x="7564438" y="42822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0" name="Line 506"/>
              <p:cNvSpPr>
                <a:spLocks noChangeShapeType="1"/>
              </p:cNvSpPr>
              <p:nvPr/>
            </p:nvSpPr>
            <p:spPr bwMode="auto">
              <a:xfrm flipV="1">
                <a:off x="7564438" y="42632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1" name="Line 507"/>
              <p:cNvSpPr>
                <a:spLocks noChangeShapeType="1"/>
              </p:cNvSpPr>
              <p:nvPr/>
            </p:nvSpPr>
            <p:spPr bwMode="auto">
              <a:xfrm flipV="1">
                <a:off x="7564438" y="42441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2" name="Line 508"/>
              <p:cNvSpPr>
                <a:spLocks noChangeShapeType="1"/>
              </p:cNvSpPr>
              <p:nvPr/>
            </p:nvSpPr>
            <p:spPr bwMode="auto">
              <a:xfrm flipV="1">
                <a:off x="7564438" y="42251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3" name="Line 509"/>
              <p:cNvSpPr>
                <a:spLocks noChangeShapeType="1"/>
              </p:cNvSpPr>
              <p:nvPr/>
            </p:nvSpPr>
            <p:spPr bwMode="auto">
              <a:xfrm flipV="1">
                <a:off x="7564438" y="42060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4" name="Line 510"/>
              <p:cNvSpPr>
                <a:spLocks noChangeShapeType="1"/>
              </p:cNvSpPr>
              <p:nvPr/>
            </p:nvSpPr>
            <p:spPr bwMode="auto">
              <a:xfrm flipV="1">
                <a:off x="7564438" y="41870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5" name="Line 511"/>
              <p:cNvSpPr>
                <a:spLocks noChangeShapeType="1"/>
              </p:cNvSpPr>
              <p:nvPr/>
            </p:nvSpPr>
            <p:spPr bwMode="auto">
              <a:xfrm flipV="1">
                <a:off x="7564438" y="41679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6" name="Line 512"/>
              <p:cNvSpPr>
                <a:spLocks noChangeShapeType="1"/>
              </p:cNvSpPr>
              <p:nvPr/>
            </p:nvSpPr>
            <p:spPr bwMode="auto">
              <a:xfrm flipV="1">
                <a:off x="7564438" y="41473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7" name="Line 513"/>
              <p:cNvSpPr>
                <a:spLocks noChangeShapeType="1"/>
              </p:cNvSpPr>
              <p:nvPr/>
            </p:nvSpPr>
            <p:spPr bwMode="auto">
              <a:xfrm flipV="1">
                <a:off x="7564438" y="41282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8" name="Line 514"/>
              <p:cNvSpPr>
                <a:spLocks noChangeShapeType="1"/>
              </p:cNvSpPr>
              <p:nvPr/>
            </p:nvSpPr>
            <p:spPr bwMode="auto">
              <a:xfrm flipV="1">
                <a:off x="7564438" y="41092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9" name="Line 515"/>
              <p:cNvSpPr>
                <a:spLocks noChangeShapeType="1"/>
              </p:cNvSpPr>
              <p:nvPr/>
            </p:nvSpPr>
            <p:spPr bwMode="auto">
              <a:xfrm flipV="1">
                <a:off x="7564438" y="40901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0" name="Line 517"/>
              <p:cNvSpPr>
                <a:spLocks noChangeShapeType="1"/>
              </p:cNvSpPr>
              <p:nvPr/>
            </p:nvSpPr>
            <p:spPr bwMode="auto">
              <a:xfrm flipV="1">
                <a:off x="7564438" y="40711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1" name="Line 518"/>
              <p:cNvSpPr>
                <a:spLocks noChangeShapeType="1"/>
              </p:cNvSpPr>
              <p:nvPr/>
            </p:nvSpPr>
            <p:spPr bwMode="auto">
              <a:xfrm flipV="1">
                <a:off x="7564438" y="40520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2" name="Line 519"/>
              <p:cNvSpPr>
                <a:spLocks noChangeShapeType="1"/>
              </p:cNvSpPr>
              <p:nvPr/>
            </p:nvSpPr>
            <p:spPr bwMode="auto">
              <a:xfrm flipV="1">
                <a:off x="7564438" y="40330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3" name="Line 520"/>
              <p:cNvSpPr>
                <a:spLocks noChangeShapeType="1"/>
              </p:cNvSpPr>
              <p:nvPr/>
            </p:nvSpPr>
            <p:spPr bwMode="auto">
              <a:xfrm flipV="1">
                <a:off x="7564438" y="40139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4" name="Line 521"/>
              <p:cNvSpPr>
                <a:spLocks noChangeShapeType="1"/>
              </p:cNvSpPr>
              <p:nvPr/>
            </p:nvSpPr>
            <p:spPr bwMode="auto">
              <a:xfrm flipV="1">
                <a:off x="7564438" y="39949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5" name="Line 522"/>
              <p:cNvSpPr>
                <a:spLocks noChangeShapeType="1"/>
              </p:cNvSpPr>
              <p:nvPr/>
            </p:nvSpPr>
            <p:spPr bwMode="auto">
              <a:xfrm flipV="1">
                <a:off x="7564438" y="39758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6" name="Line 523"/>
              <p:cNvSpPr>
                <a:spLocks noChangeShapeType="1"/>
              </p:cNvSpPr>
              <p:nvPr/>
            </p:nvSpPr>
            <p:spPr bwMode="auto">
              <a:xfrm flipV="1">
                <a:off x="7573963" y="39552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7" name="Line 524"/>
              <p:cNvSpPr>
                <a:spLocks noChangeShapeType="1"/>
              </p:cNvSpPr>
              <p:nvPr/>
            </p:nvSpPr>
            <p:spPr bwMode="auto">
              <a:xfrm flipV="1">
                <a:off x="7564438" y="39362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8" name="Line 525"/>
              <p:cNvSpPr>
                <a:spLocks noChangeShapeType="1"/>
              </p:cNvSpPr>
              <p:nvPr/>
            </p:nvSpPr>
            <p:spPr bwMode="auto">
              <a:xfrm flipV="1">
                <a:off x="7564438" y="39171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9" name="Line 526"/>
              <p:cNvSpPr>
                <a:spLocks noChangeShapeType="1"/>
              </p:cNvSpPr>
              <p:nvPr/>
            </p:nvSpPr>
            <p:spPr bwMode="auto">
              <a:xfrm flipV="1">
                <a:off x="7564438" y="38981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0" name="Line 527"/>
              <p:cNvSpPr>
                <a:spLocks noChangeShapeType="1"/>
              </p:cNvSpPr>
              <p:nvPr/>
            </p:nvSpPr>
            <p:spPr bwMode="auto">
              <a:xfrm flipV="1">
                <a:off x="7564438" y="38790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1" name="Line 528"/>
              <p:cNvSpPr>
                <a:spLocks noChangeShapeType="1"/>
              </p:cNvSpPr>
              <p:nvPr/>
            </p:nvSpPr>
            <p:spPr bwMode="auto">
              <a:xfrm flipV="1">
                <a:off x="7564438" y="38600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2" name="Line 529"/>
              <p:cNvSpPr>
                <a:spLocks noChangeShapeType="1"/>
              </p:cNvSpPr>
              <p:nvPr/>
            </p:nvSpPr>
            <p:spPr bwMode="auto">
              <a:xfrm flipV="1">
                <a:off x="7564438" y="38409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3" name="Line 530"/>
              <p:cNvSpPr>
                <a:spLocks noChangeShapeType="1"/>
              </p:cNvSpPr>
              <p:nvPr/>
            </p:nvSpPr>
            <p:spPr bwMode="auto">
              <a:xfrm flipV="1">
                <a:off x="7564438" y="38219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4" name="Line 531"/>
              <p:cNvSpPr>
                <a:spLocks noChangeShapeType="1"/>
              </p:cNvSpPr>
              <p:nvPr/>
            </p:nvSpPr>
            <p:spPr bwMode="auto">
              <a:xfrm flipV="1">
                <a:off x="7564438" y="38028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5" name="Line 532"/>
              <p:cNvSpPr>
                <a:spLocks noChangeShapeType="1"/>
              </p:cNvSpPr>
              <p:nvPr/>
            </p:nvSpPr>
            <p:spPr bwMode="auto">
              <a:xfrm flipV="1">
                <a:off x="7564438" y="37838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6" name="Line 533"/>
              <p:cNvSpPr>
                <a:spLocks noChangeShapeType="1"/>
              </p:cNvSpPr>
              <p:nvPr/>
            </p:nvSpPr>
            <p:spPr bwMode="auto">
              <a:xfrm flipV="1">
                <a:off x="7564438" y="37647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7" name="Line 534"/>
              <p:cNvSpPr>
                <a:spLocks noChangeShapeType="1"/>
              </p:cNvSpPr>
              <p:nvPr/>
            </p:nvSpPr>
            <p:spPr bwMode="auto">
              <a:xfrm flipV="1">
                <a:off x="7564438" y="37441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8" name="Line 535"/>
              <p:cNvSpPr>
                <a:spLocks noChangeShapeType="1"/>
              </p:cNvSpPr>
              <p:nvPr/>
            </p:nvSpPr>
            <p:spPr bwMode="auto">
              <a:xfrm flipV="1">
                <a:off x="7564438" y="37250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9" name="Line 536"/>
              <p:cNvSpPr>
                <a:spLocks noChangeShapeType="1"/>
              </p:cNvSpPr>
              <p:nvPr/>
            </p:nvSpPr>
            <p:spPr bwMode="auto">
              <a:xfrm flipV="1">
                <a:off x="7564438" y="37060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0" name="Line 537"/>
              <p:cNvSpPr>
                <a:spLocks noChangeShapeType="1"/>
              </p:cNvSpPr>
              <p:nvPr/>
            </p:nvSpPr>
            <p:spPr bwMode="auto">
              <a:xfrm flipV="1">
                <a:off x="7564438" y="36869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1" name="Line 538"/>
              <p:cNvSpPr>
                <a:spLocks noChangeShapeType="1"/>
              </p:cNvSpPr>
              <p:nvPr/>
            </p:nvSpPr>
            <p:spPr bwMode="auto">
              <a:xfrm flipV="1">
                <a:off x="7564438" y="36679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2" name="Line 539"/>
              <p:cNvSpPr>
                <a:spLocks noChangeShapeType="1"/>
              </p:cNvSpPr>
              <p:nvPr/>
            </p:nvSpPr>
            <p:spPr bwMode="auto">
              <a:xfrm flipV="1">
                <a:off x="7564438" y="36488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3" name="Line 540"/>
              <p:cNvSpPr>
                <a:spLocks noChangeShapeType="1"/>
              </p:cNvSpPr>
              <p:nvPr/>
            </p:nvSpPr>
            <p:spPr bwMode="auto">
              <a:xfrm flipV="1">
                <a:off x="7564438" y="36298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4" name="Line 541"/>
              <p:cNvSpPr>
                <a:spLocks noChangeShapeType="1"/>
              </p:cNvSpPr>
              <p:nvPr/>
            </p:nvSpPr>
            <p:spPr bwMode="auto">
              <a:xfrm flipV="1">
                <a:off x="7564438" y="36107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5" name="Line 542"/>
              <p:cNvSpPr>
                <a:spLocks noChangeShapeType="1"/>
              </p:cNvSpPr>
              <p:nvPr/>
            </p:nvSpPr>
            <p:spPr bwMode="auto">
              <a:xfrm flipV="1">
                <a:off x="7564438" y="35917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6" name="Line 543"/>
              <p:cNvSpPr>
                <a:spLocks noChangeShapeType="1"/>
              </p:cNvSpPr>
              <p:nvPr/>
            </p:nvSpPr>
            <p:spPr bwMode="auto">
              <a:xfrm flipV="1">
                <a:off x="7564438" y="35726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7" name="Line 544"/>
              <p:cNvSpPr>
                <a:spLocks noChangeShapeType="1"/>
              </p:cNvSpPr>
              <p:nvPr/>
            </p:nvSpPr>
            <p:spPr bwMode="auto">
              <a:xfrm flipV="1">
                <a:off x="7564438" y="35520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8" name="Line 545"/>
              <p:cNvSpPr>
                <a:spLocks noChangeShapeType="1"/>
              </p:cNvSpPr>
              <p:nvPr/>
            </p:nvSpPr>
            <p:spPr bwMode="auto">
              <a:xfrm flipV="1">
                <a:off x="7564438" y="35329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9" name="Line 546"/>
              <p:cNvSpPr>
                <a:spLocks noChangeShapeType="1"/>
              </p:cNvSpPr>
              <p:nvPr/>
            </p:nvSpPr>
            <p:spPr bwMode="auto">
              <a:xfrm flipV="1">
                <a:off x="7564438" y="35139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0" name="Line 547"/>
              <p:cNvSpPr>
                <a:spLocks noChangeShapeType="1"/>
              </p:cNvSpPr>
              <p:nvPr/>
            </p:nvSpPr>
            <p:spPr bwMode="auto">
              <a:xfrm flipV="1">
                <a:off x="7564438" y="34948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1" name="Line 548"/>
              <p:cNvSpPr>
                <a:spLocks noChangeShapeType="1"/>
              </p:cNvSpPr>
              <p:nvPr/>
            </p:nvSpPr>
            <p:spPr bwMode="auto">
              <a:xfrm flipV="1">
                <a:off x="7564438" y="34758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2" name="Line 549"/>
              <p:cNvSpPr>
                <a:spLocks noChangeShapeType="1"/>
              </p:cNvSpPr>
              <p:nvPr/>
            </p:nvSpPr>
            <p:spPr bwMode="auto">
              <a:xfrm flipV="1">
                <a:off x="7564438" y="34567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3" name="Line 550"/>
              <p:cNvSpPr>
                <a:spLocks noChangeShapeType="1"/>
              </p:cNvSpPr>
              <p:nvPr/>
            </p:nvSpPr>
            <p:spPr bwMode="auto">
              <a:xfrm flipV="1">
                <a:off x="7564438" y="34377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4" name="Line 551"/>
              <p:cNvSpPr>
                <a:spLocks noChangeShapeType="1"/>
              </p:cNvSpPr>
              <p:nvPr/>
            </p:nvSpPr>
            <p:spPr bwMode="auto">
              <a:xfrm flipV="1">
                <a:off x="7564438" y="34186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5" name="Line 552"/>
              <p:cNvSpPr>
                <a:spLocks noChangeShapeType="1"/>
              </p:cNvSpPr>
              <p:nvPr/>
            </p:nvSpPr>
            <p:spPr bwMode="auto">
              <a:xfrm flipV="1">
                <a:off x="7564438" y="33996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6" name="Line 553"/>
              <p:cNvSpPr>
                <a:spLocks noChangeShapeType="1"/>
              </p:cNvSpPr>
              <p:nvPr/>
            </p:nvSpPr>
            <p:spPr bwMode="auto">
              <a:xfrm flipV="1">
                <a:off x="7564438" y="33805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7" name="Line 554"/>
              <p:cNvSpPr>
                <a:spLocks noChangeShapeType="1"/>
              </p:cNvSpPr>
              <p:nvPr/>
            </p:nvSpPr>
            <p:spPr bwMode="auto">
              <a:xfrm flipV="1">
                <a:off x="7564438" y="33615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8" name="Line 555"/>
              <p:cNvSpPr>
                <a:spLocks noChangeShapeType="1"/>
              </p:cNvSpPr>
              <p:nvPr/>
            </p:nvSpPr>
            <p:spPr bwMode="auto">
              <a:xfrm flipV="1">
                <a:off x="7564438" y="33408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9" name="Line 556"/>
              <p:cNvSpPr>
                <a:spLocks noChangeShapeType="1"/>
              </p:cNvSpPr>
              <p:nvPr/>
            </p:nvSpPr>
            <p:spPr bwMode="auto">
              <a:xfrm flipV="1">
                <a:off x="7564438" y="33218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0" name="Line 557"/>
              <p:cNvSpPr>
                <a:spLocks noChangeShapeType="1"/>
              </p:cNvSpPr>
              <p:nvPr/>
            </p:nvSpPr>
            <p:spPr bwMode="auto">
              <a:xfrm flipV="1">
                <a:off x="7564438" y="33027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1" name="Line 558"/>
              <p:cNvSpPr>
                <a:spLocks noChangeShapeType="1"/>
              </p:cNvSpPr>
              <p:nvPr/>
            </p:nvSpPr>
            <p:spPr bwMode="auto">
              <a:xfrm flipV="1">
                <a:off x="7564438" y="32837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2" name="Line 559"/>
              <p:cNvSpPr>
                <a:spLocks noChangeShapeType="1"/>
              </p:cNvSpPr>
              <p:nvPr/>
            </p:nvSpPr>
            <p:spPr bwMode="auto">
              <a:xfrm flipV="1">
                <a:off x="7564438" y="32646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3" name="Line 560"/>
              <p:cNvSpPr>
                <a:spLocks noChangeShapeType="1"/>
              </p:cNvSpPr>
              <p:nvPr/>
            </p:nvSpPr>
            <p:spPr bwMode="auto">
              <a:xfrm flipV="1">
                <a:off x="7564438" y="32456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4" name="Line 561"/>
              <p:cNvSpPr>
                <a:spLocks noChangeShapeType="1"/>
              </p:cNvSpPr>
              <p:nvPr/>
            </p:nvSpPr>
            <p:spPr bwMode="auto">
              <a:xfrm flipV="1">
                <a:off x="7564438" y="32265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5" name="Line 562"/>
              <p:cNvSpPr>
                <a:spLocks noChangeShapeType="1"/>
              </p:cNvSpPr>
              <p:nvPr/>
            </p:nvSpPr>
            <p:spPr bwMode="auto">
              <a:xfrm flipV="1">
                <a:off x="7564438" y="32075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6" name="Line 563"/>
              <p:cNvSpPr>
                <a:spLocks noChangeShapeType="1"/>
              </p:cNvSpPr>
              <p:nvPr/>
            </p:nvSpPr>
            <p:spPr bwMode="auto">
              <a:xfrm flipV="1">
                <a:off x="7564438" y="31884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7" name="Line 564"/>
              <p:cNvSpPr>
                <a:spLocks noChangeShapeType="1"/>
              </p:cNvSpPr>
              <p:nvPr/>
            </p:nvSpPr>
            <p:spPr bwMode="auto">
              <a:xfrm flipV="1">
                <a:off x="7564438" y="31694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8" name="Line 565"/>
              <p:cNvSpPr>
                <a:spLocks noChangeShapeType="1"/>
              </p:cNvSpPr>
              <p:nvPr/>
            </p:nvSpPr>
            <p:spPr bwMode="auto">
              <a:xfrm flipV="1">
                <a:off x="7564438" y="31488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9" name="Line 566"/>
              <p:cNvSpPr>
                <a:spLocks noChangeShapeType="1"/>
              </p:cNvSpPr>
              <p:nvPr/>
            </p:nvSpPr>
            <p:spPr bwMode="auto">
              <a:xfrm flipV="1">
                <a:off x="7564438" y="31297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0" name="Line 567"/>
              <p:cNvSpPr>
                <a:spLocks noChangeShapeType="1"/>
              </p:cNvSpPr>
              <p:nvPr/>
            </p:nvSpPr>
            <p:spPr bwMode="auto">
              <a:xfrm flipV="1">
                <a:off x="7564438" y="31107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1" name="Line 568"/>
              <p:cNvSpPr>
                <a:spLocks noChangeShapeType="1"/>
              </p:cNvSpPr>
              <p:nvPr/>
            </p:nvSpPr>
            <p:spPr bwMode="auto">
              <a:xfrm flipV="1">
                <a:off x="7564438" y="30916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2" name="Line 569"/>
              <p:cNvSpPr>
                <a:spLocks noChangeShapeType="1"/>
              </p:cNvSpPr>
              <p:nvPr/>
            </p:nvSpPr>
            <p:spPr bwMode="auto">
              <a:xfrm flipV="1">
                <a:off x="7564438" y="30726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3" name="Line 570"/>
              <p:cNvSpPr>
                <a:spLocks noChangeShapeType="1"/>
              </p:cNvSpPr>
              <p:nvPr/>
            </p:nvSpPr>
            <p:spPr bwMode="auto">
              <a:xfrm flipV="1">
                <a:off x="7564438" y="30535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4" name="Line 571"/>
              <p:cNvSpPr>
                <a:spLocks noChangeShapeType="1"/>
              </p:cNvSpPr>
              <p:nvPr/>
            </p:nvSpPr>
            <p:spPr bwMode="auto">
              <a:xfrm flipV="1">
                <a:off x="7564438" y="30345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5" name="Line 572"/>
              <p:cNvSpPr>
                <a:spLocks noChangeShapeType="1"/>
              </p:cNvSpPr>
              <p:nvPr/>
            </p:nvSpPr>
            <p:spPr bwMode="auto">
              <a:xfrm flipV="1">
                <a:off x="7564438" y="30154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6" name="Line 573"/>
              <p:cNvSpPr>
                <a:spLocks noChangeShapeType="1"/>
              </p:cNvSpPr>
              <p:nvPr/>
            </p:nvSpPr>
            <p:spPr bwMode="auto">
              <a:xfrm flipV="1">
                <a:off x="7564438" y="29964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7" name="Line 574"/>
              <p:cNvSpPr>
                <a:spLocks noChangeShapeType="1"/>
              </p:cNvSpPr>
              <p:nvPr/>
            </p:nvSpPr>
            <p:spPr bwMode="auto">
              <a:xfrm flipV="1">
                <a:off x="7564438" y="29773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8" name="Line 575"/>
              <p:cNvSpPr>
                <a:spLocks noChangeShapeType="1"/>
              </p:cNvSpPr>
              <p:nvPr/>
            </p:nvSpPr>
            <p:spPr bwMode="auto">
              <a:xfrm flipV="1">
                <a:off x="7564438" y="29567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9" name="Line 576"/>
              <p:cNvSpPr>
                <a:spLocks noChangeShapeType="1"/>
              </p:cNvSpPr>
              <p:nvPr/>
            </p:nvSpPr>
            <p:spPr bwMode="auto">
              <a:xfrm flipV="1">
                <a:off x="7564438" y="29376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0" name="Line 577"/>
              <p:cNvSpPr>
                <a:spLocks noChangeShapeType="1"/>
              </p:cNvSpPr>
              <p:nvPr/>
            </p:nvSpPr>
            <p:spPr bwMode="auto">
              <a:xfrm flipV="1">
                <a:off x="7564438" y="29186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1" name="Line 578"/>
              <p:cNvSpPr>
                <a:spLocks noChangeShapeType="1"/>
              </p:cNvSpPr>
              <p:nvPr/>
            </p:nvSpPr>
            <p:spPr bwMode="auto">
              <a:xfrm flipV="1">
                <a:off x="7564438" y="28995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2" name="Line 579"/>
              <p:cNvSpPr>
                <a:spLocks noChangeShapeType="1"/>
              </p:cNvSpPr>
              <p:nvPr/>
            </p:nvSpPr>
            <p:spPr bwMode="auto">
              <a:xfrm flipV="1">
                <a:off x="7564438" y="28805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3" name="Line 580"/>
              <p:cNvSpPr>
                <a:spLocks noChangeShapeType="1"/>
              </p:cNvSpPr>
              <p:nvPr/>
            </p:nvSpPr>
            <p:spPr bwMode="auto">
              <a:xfrm flipV="1">
                <a:off x="7564438" y="28614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4" name="Line 581"/>
              <p:cNvSpPr>
                <a:spLocks noChangeShapeType="1"/>
              </p:cNvSpPr>
              <p:nvPr/>
            </p:nvSpPr>
            <p:spPr bwMode="auto">
              <a:xfrm flipV="1">
                <a:off x="7564438" y="28424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5" name="Line 582"/>
              <p:cNvSpPr>
                <a:spLocks noChangeShapeType="1"/>
              </p:cNvSpPr>
              <p:nvPr/>
            </p:nvSpPr>
            <p:spPr bwMode="auto">
              <a:xfrm flipV="1">
                <a:off x="7564438" y="28233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6" name="Line 583"/>
              <p:cNvSpPr>
                <a:spLocks noChangeShapeType="1"/>
              </p:cNvSpPr>
              <p:nvPr/>
            </p:nvSpPr>
            <p:spPr bwMode="auto">
              <a:xfrm flipV="1">
                <a:off x="7564438" y="28043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7" name="Line 584"/>
              <p:cNvSpPr>
                <a:spLocks noChangeShapeType="1"/>
              </p:cNvSpPr>
              <p:nvPr/>
            </p:nvSpPr>
            <p:spPr bwMode="auto">
              <a:xfrm flipV="1">
                <a:off x="7564438" y="27852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8" name="Line 585"/>
              <p:cNvSpPr>
                <a:spLocks noChangeShapeType="1"/>
              </p:cNvSpPr>
              <p:nvPr/>
            </p:nvSpPr>
            <p:spPr bwMode="auto">
              <a:xfrm flipV="1">
                <a:off x="7564438" y="27662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9" name="Line 586"/>
              <p:cNvSpPr>
                <a:spLocks noChangeShapeType="1"/>
              </p:cNvSpPr>
              <p:nvPr/>
            </p:nvSpPr>
            <p:spPr bwMode="auto">
              <a:xfrm flipV="1">
                <a:off x="7564438" y="27455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0" name="Line 587"/>
              <p:cNvSpPr>
                <a:spLocks noChangeShapeType="1"/>
              </p:cNvSpPr>
              <p:nvPr/>
            </p:nvSpPr>
            <p:spPr bwMode="auto">
              <a:xfrm flipV="1">
                <a:off x="7564438" y="27265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1" name="Line 588"/>
              <p:cNvSpPr>
                <a:spLocks noChangeShapeType="1"/>
              </p:cNvSpPr>
              <p:nvPr/>
            </p:nvSpPr>
            <p:spPr bwMode="auto">
              <a:xfrm flipV="1">
                <a:off x="7564438" y="27074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2" name="Line 589"/>
              <p:cNvSpPr>
                <a:spLocks noChangeShapeType="1"/>
              </p:cNvSpPr>
              <p:nvPr/>
            </p:nvSpPr>
            <p:spPr bwMode="auto">
              <a:xfrm flipV="1">
                <a:off x="7564438" y="26884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3" name="Line 590"/>
              <p:cNvSpPr>
                <a:spLocks noChangeShapeType="1"/>
              </p:cNvSpPr>
              <p:nvPr/>
            </p:nvSpPr>
            <p:spPr bwMode="auto">
              <a:xfrm flipV="1">
                <a:off x="7564438" y="26693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4" name="Line 591"/>
              <p:cNvSpPr>
                <a:spLocks noChangeShapeType="1"/>
              </p:cNvSpPr>
              <p:nvPr/>
            </p:nvSpPr>
            <p:spPr bwMode="auto">
              <a:xfrm flipV="1">
                <a:off x="7564438" y="26503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5" name="Line 592"/>
              <p:cNvSpPr>
                <a:spLocks noChangeShapeType="1"/>
              </p:cNvSpPr>
              <p:nvPr/>
            </p:nvSpPr>
            <p:spPr bwMode="auto">
              <a:xfrm flipV="1">
                <a:off x="7564438" y="26312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6" name="Line 593"/>
              <p:cNvSpPr>
                <a:spLocks noChangeShapeType="1"/>
              </p:cNvSpPr>
              <p:nvPr/>
            </p:nvSpPr>
            <p:spPr bwMode="auto">
              <a:xfrm flipV="1">
                <a:off x="7564438" y="26122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7" name="Line 594"/>
              <p:cNvSpPr>
                <a:spLocks noChangeShapeType="1"/>
              </p:cNvSpPr>
              <p:nvPr/>
            </p:nvSpPr>
            <p:spPr bwMode="auto">
              <a:xfrm flipV="1">
                <a:off x="7564438" y="25931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8" name="Line 595"/>
              <p:cNvSpPr>
                <a:spLocks noChangeShapeType="1"/>
              </p:cNvSpPr>
              <p:nvPr/>
            </p:nvSpPr>
            <p:spPr bwMode="auto">
              <a:xfrm flipV="1">
                <a:off x="7564438" y="25741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9" name="Line 596"/>
              <p:cNvSpPr>
                <a:spLocks noChangeShapeType="1"/>
              </p:cNvSpPr>
              <p:nvPr/>
            </p:nvSpPr>
            <p:spPr bwMode="auto">
              <a:xfrm flipV="1">
                <a:off x="7564438" y="25534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0" name="Line 597"/>
              <p:cNvSpPr>
                <a:spLocks noChangeShapeType="1"/>
              </p:cNvSpPr>
              <p:nvPr/>
            </p:nvSpPr>
            <p:spPr bwMode="auto">
              <a:xfrm flipV="1">
                <a:off x="7564438" y="25344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1" name="Line 598"/>
              <p:cNvSpPr>
                <a:spLocks noChangeShapeType="1"/>
              </p:cNvSpPr>
              <p:nvPr/>
            </p:nvSpPr>
            <p:spPr bwMode="auto">
              <a:xfrm flipV="1">
                <a:off x="7564438" y="25153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2" name="Line 599"/>
              <p:cNvSpPr>
                <a:spLocks noChangeShapeType="1"/>
              </p:cNvSpPr>
              <p:nvPr/>
            </p:nvSpPr>
            <p:spPr bwMode="auto">
              <a:xfrm flipV="1">
                <a:off x="7564438" y="24963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3" name="Line 600"/>
              <p:cNvSpPr>
                <a:spLocks noChangeShapeType="1"/>
              </p:cNvSpPr>
              <p:nvPr/>
            </p:nvSpPr>
            <p:spPr bwMode="auto">
              <a:xfrm flipV="1">
                <a:off x="7564438" y="24772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4" name="Line 601"/>
              <p:cNvSpPr>
                <a:spLocks noChangeShapeType="1"/>
              </p:cNvSpPr>
              <p:nvPr/>
            </p:nvSpPr>
            <p:spPr bwMode="auto">
              <a:xfrm flipV="1">
                <a:off x="7564438" y="24582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5" name="Line 602"/>
              <p:cNvSpPr>
                <a:spLocks noChangeShapeType="1"/>
              </p:cNvSpPr>
              <p:nvPr/>
            </p:nvSpPr>
            <p:spPr bwMode="auto">
              <a:xfrm flipV="1">
                <a:off x="7564438" y="24391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6" name="Line 603"/>
              <p:cNvSpPr>
                <a:spLocks noChangeShapeType="1"/>
              </p:cNvSpPr>
              <p:nvPr/>
            </p:nvSpPr>
            <p:spPr bwMode="auto">
              <a:xfrm flipV="1">
                <a:off x="7564438" y="24201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7" name="Line 604"/>
              <p:cNvSpPr>
                <a:spLocks noChangeShapeType="1"/>
              </p:cNvSpPr>
              <p:nvPr/>
            </p:nvSpPr>
            <p:spPr bwMode="auto">
              <a:xfrm flipV="1">
                <a:off x="7564438" y="24010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8" name="Line 605"/>
              <p:cNvSpPr>
                <a:spLocks noChangeShapeType="1"/>
              </p:cNvSpPr>
              <p:nvPr/>
            </p:nvSpPr>
            <p:spPr bwMode="auto">
              <a:xfrm flipV="1">
                <a:off x="7564438" y="23820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9" name="Line 606"/>
              <p:cNvSpPr>
                <a:spLocks noChangeShapeType="1"/>
              </p:cNvSpPr>
              <p:nvPr/>
            </p:nvSpPr>
            <p:spPr bwMode="auto">
              <a:xfrm flipV="1">
                <a:off x="7564438" y="2364582"/>
                <a:ext cx="1588" cy="1588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0" name="Freeform 607"/>
              <p:cNvSpPr>
                <a:spLocks/>
              </p:cNvSpPr>
              <p:nvPr/>
            </p:nvSpPr>
            <p:spPr bwMode="auto">
              <a:xfrm>
                <a:off x="6964363" y="4463257"/>
                <a:ext cx="312738" cy="92075"/>
              </a:xfrm>
              <a:custGeom>
                <a:avLst/>
                <a:gdLst>
                  <a:gd name="T0" fmla="*/ 38 w 341"/>
                  <a:gd name="T1" fmla="*/ 5 h 102"/>
                  <a:gd name="T2" fmla="*/ 0 w 341"/>
                  <a:gd name="T3" fmla="*/ 5 h 102"/>
                  <a:gd name="T4" fmla="*/ 29 w 341"/>
                  <a:gd name="T5" fmla="*/ 0 h 102"/>
                  <a:gd name="T6" fmla="*/ 29 w 341"/>
                  <a:gd name="T7" fmla="*/ 11 h 102"/>
                  <a:gd name="T8" fmla="*/ 0 w 341"/>
                  <a:gd name="T9" fmla="*/ 5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1" h="102">
                    <a:moveTo>
                      <a:pt x="341" y="51"/>
                    </a:moveTo>
                    <a:lnTo>
                      <a:pt x="0" y="51"/>
                    </a:lnTo>
                    <a:lnTo>
                      <a:pt x="256" y="0"/>
                    </a:lnTo>
                    <a:lnTo>
                      <a:pt x="256" y="102"/>
                    </a:lnTo>
                    <a:lnTo>
                      <a:pt x="0" y="51"/>
                    </a:lnTo>
                  </a:path>
                </a:pathLst>
              </a:custGeom>
              <a:noFill/>
              <a:ln w="22225">
                <a:solidFill>
                  <a:srgbClr val="C0C0C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1" name="Freeform 608"/>
              <p:cNvSpPr>
                <a:spLocks/>
              </p:cNvSpPr>
              <p:nvPr/>
            </p:nvSpPr>
            <p:spPr bwMode="auto">
              <a:xfrm>
                <a:off x="6964363" y="4463257"/>
                <a:ext cx="234950" cy="92075"/>
              </a:xfrm>
              <a:custGeom>
                <a:avLst/>
                <a:gdLst>
                  <a:gd name="T0" fmla="*/ 0 w 295"/>
                  <a:gd name="T1" fmla="*/ 3 h 118"/>
                  <a:gd name="T2" fmla="*/ 19 w 295"/>
                  <a:gd name="T3" fmla="*/ 0 h 118"/>
                  <a:gd name="T4" fmla="*/ 19 w 295"/>
                  <a:gd name="T5" fmla="*/ 7 h 118"/>
                  <a:gd name="T6" fmla="*/ 0 w 295"/>
                  <a:gd name="T7" fmla="*/ 3 h 1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5" h="118">
                    <a:moveTo>
                      <a:pt x="0" y="59"/>
                    </a:moveTo>
                    <a:lnTo>
                      <a:pt x="295" y="0"/>
                    </a:lnTo>
                    <a:lnTo>
                      <a:pt x="295" y="118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C0C0C0"/>
              </a:solidFill>
              <a:ln w="22225">
                <a:solidFill>
                  <a:srgbClr val="C0C0C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2" name="Freeform 609"/>
              <p:cNvSpPr>
                <a:spLocks/>
              </p:cNvSpPr>
              <p:nvPr/>
            </p:nvSpPr>
            <p:spPr bwMode="auto">
              <a:xfrm>
                <a:off x="6964363" y="3921919"/>
                <a:ext cx="312738" cy="93663"/>
              </a:xfrm>
              <a:custGeom>
                <a:avLst/>
                <a:gdLst>
                  <a:gd name="T0" fmla="*/ 38 w 341"/>
                  <a:gd name="T1" fmla="*/ 6 h 102"/>
                  <a:gd name="T2" fmla="*/ 0 w 341"/>
                  <a:gd name="T3" fmla="*/ 6 h 102"/>
                  <a:gd name="T4" fmla="*/ 29 w 341"/>
                  <a:gd name="T5" fmla="*/ 0 h 102"/>
                  <a:gd name="T6" fmla="*/ 29 w 341"/>
                  <a:gd name="T7" fmla="*/ 12 h 102"/>
                  <a:gd name="T8" fmla="*/ 0 w 341"/>
                  <a:gd name="T9" fmla="*/ 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1" h="102">
                    <a:moveTo>
                      <a:pt x="341" y="51"/>
                    </a:moveTo>
                    <a:lnTo>
                      <a:pt x="0" y="51"/>
                    </a:lnTo>
                    <a:lnTo>
                      <a:pt x="256" y="0"/>
                    </a:lnTo>
                    <a:lnTo>
                      <a:pt x="256" y="102"/>
                    </a:lnTo>
                    <a:lnTo>
                      <a:pt x="0" y="51"/>
                    </a:lnTo>
                  </a:path>
                </a:pathLst>
              </a:custGeom>
              <a:noFill/>
              <a:ln w="22225">
                <a:solidFill>
                  <a:srgbClr val="C0C0C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3" name="Freeform 610"/>
              <p:cNvSpPr>
                <a:spLocks/>
              </p:cNvSpPr>
              <p:nvPr/>
            </p:nvSpPr>
            <p:spPr bwMode="auto">
              <a:xfrm>
                <a:off x="6964363" y="3921919"/>
                <a:ext cx="234950" cy="93663"/>
              </a:xfrm>
              <a:custGeom>
                <a:avLst/>
                <a:gdLst>
                  <a:gd name="T0" fmla="*/ 0 w 295"/>
                  <a:gd name="T1" fmla="*/ 4 h 118"/>
                  <a:gd name="T2" fmla="*/ 19 w 295"/>
                  <a:gd name="T3" fmla="*/ 0 h 118"/>
                  <a:gd name="T4" fmla="*/ 19 w 295"/>
                  <a:gd name="T5" fmla="*/ 8 h 118"/>
                  <a:gd name="T6" fmla="*/ 0 w 295"/>
                  <a:gd name="T7" fmla="*/ 4 h 1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5" h="118">
                    <a:moveTo>
                      <a:pt x="0" y="59"/>
                    </a:moveTo>
                    <a:lnTo>
                      <a:pt x="295" y="0"/>
                    </a:lnTo>
                    <a:lnTo>
                      <a:pt x="295" y="118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C0C0C0"/>
              </a:solidFill>
              <a:ln w="22225">
                <a:solidFill>
                  <a:srgbClr val="C0C0C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4" name="Freeform 611"/>
              <p:cNvSpPr>
                <a:spLocks/>
              </p:cNvSpPr>
              <p:nvPr/>
            </p:nvSpPr>
            <p:spPr bwMode="auto">
              <a:xfrm>
                <a:off x="6964363" y="3764757"/>
                <a:ext cx="702493" cy="93663"/>
              </a:xfrm>
              <a:custGeom>
                <a:avLst/>
                <a:gdLst>
                  <a:gd name="T0" fmla="*/ 84 w 759"/>
                  <a:gd name="T1" fmla="*/ 6 h 102"/>
                  <a:gd name="T2" fmla="*/ 0 w 759"/>
                  <a:gd name="T3" fmla="*/ 6 h 102"/>
                  <a:gd name="T4" fmla="*/ 28 w 759"/>
                  <a:gd name="T5" fmla="*/ 0 h 102"/>
                  <a:gd name="T6" fmla="*/ 28 w 759"/>
                  <a:gd name="T7" fmla="*/ 12 h 102"/>
                  <a:gd name="T8" fmla="*/ 0 w 759"/>
                  <a:gd name="T9" fmla="*/ 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9" h="102">
                    <a:moveTo>
                      <a:pt x="759" y="51"/>
                    </a:moveTo>
                    <a:lnTo>
                      <a:pt x="0" y="51"/>
                    </a:lnTo>
                    <a:lnTo>
                      <a:pt x="256" y="0"/>
                    </a:lnTo>
                    <a:lnTo>
                      <a:pt x="256" y="102"/>
                    </a:lnTo>
                    <a:lnTo>
                      <a:pt x="0" y="51"/>
                    </a:lnTo>
                  </a:path>
                </a:pathLst>
              </a:cu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5" name="Freeform 612"/>
              <p:cNvSpPr>
                <a:spLocks/>
              </p:cNvSpPr>
              <p:nvPr/>
            </p:nvSpPr>
            <p:spPr bwMode="auto">
              <a:xfrm>
                <a:off x="6964363" y="3764757"/>
                <a:ext cx="234950" cy="93663"/>
              </a:xfrm>
              <a:custGeom>
                <a:avLst/>
                <a:gdLst>
                  <a:gd name="T0" fmla="*/ 0 w 295"/>
                  <a:gd name="T1" fmla="*/ 4 h 118"/>
                  <a:gd name="T2" fmla="*/ 19 w 295"/>
                  <a:gd name="T3" fmla="*/ 0 h 118"/>
                  <a:gd name="T4" fmla="*/ 19 w 295"/>
                  <a:gd name="T5" fmla="*/ 8 h 118"/>
                  <a:gd name="T6" fmla="*/ 0 w 295"/>
                  <a:gd name="T7" fmla="*/ 4 h 1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5" h="118">
                    <a:moveTo>
                      <a:pt x="0" y="59"/>
                    </a:moveTo>
                    <a:lnTo>
                      <a:pt x="295" y="0"/>
                    </a:lnTo>
                    <a:lnTo>
                      <a:pt x="295" y="118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0000"/>
              </a:solidFill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6" name="Freeform 613"/>
              <p:cNvSpPr>
                <a:spLocks/>
              </p:cNvSpPr>
              <p:nvPr/>
            </p:nvSpPr>
            <p:spPr bwMode="auto">
              <a:xfrm>
                <a:off x="6964363" y="3712369"/>
                <a:ext cx="906463" cy="92075"/>
              </a:xfrm>
              <a:custGeom>
                <a:avLst/>
                <a:gdLst>
                  <a:gd name="T0" fmla="*/ 109 w 991"/>
                  <a:gd name="T1" fmla="*/ 5 h 102"/>
                  <a:gd name="T2" fmla="*/ 0 w 991"/>
                  <a:gd name="T3" fmla="*/ 5 h 102"/>
                  <a:gd name="T4" fmla="*/ 28 w 991"/>
                  <a:gd name="T5" fmla="*/ 0 h 102"/>
                  <a:gd name="T6" fmla="*/ 28 w 991"/>
                  <a:gd name="T7" fmla="*/ 11 h 102"/>
                  <a:gd name="T8" fmla="*/ 0 w 991"/>
                  <a:gd name="T9" fmla="*/ 5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1" h="102">
                    <a:moveTo>
                      <a:pt x="991" y="51"/>
                    </a:moveTo>
                    <a:lnTo>
                      <a:pt x="0" y="51"/>
                    </a:lnTo>
                    <a:lnTo>
                      <a:pt x="256" y="0"/>
                    </a:lnTo>
                    <a:lnTo>
                      <a:pt x="256" y="102"/>
                    </a:lnTo>
                    <a:lnTo>
                      <a:pt x="0" y="51"/>
                    </a:lnTo>
                  </a:path>
                </a:pathLst>
              </a:custGeom>
              <a:noFill/>
              <a:ln w="22225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7" name="Freeform 614"/>
              <p:cNvSpPr>
                <a:spLocks/>
              </p:cNvSpPr>
              <p:nvPr/>
            </p:nvSpPr>
            <p:spPr bwMode="auto">
              <a:xfrm>
                <a:off x="6964363" y="3712369"/>
                <a:ext cx="234950" cy="92075"/>
              </a:xfrm>
              <a:custGeom>
                <a:avLst/>
                <a:gdLst>
                  <a:gd name="T0" fmla="*/ 0 w 295"/>
                  <a:gd name="T1" fmla="*/ 3 h 118"/>
                  <a:gd name="T2" fmla="*/ 19 w 295"/>
                  <a:gd name="T3" fmla="*/ 0 h 118"/>
                  <a:gd name="T4" fmla="*/ 19 w 295"/>
                  <a:gd name="T5" fmla="*/ 7 h 118"/>
                  <a:gd name="T6" fmla="*/ 0 w 295"/>
                  <a:gd name="T7" fmla="*/ 3 h 1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5" h="118">
                    <a:moveTo>
                      <a:pt x="0" y="59"/>
                    </a:moveTo>
                    <a:lnTo>
                      <a:pt x="295" y="0"/>
                    </a:lnTo>
                    <a:lnTo>
                      <a:pt x="295" y="118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800000"/>
              </a:solidFill>
              <a:ln w="2222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8" name="Freeform 615"/>
              <p:cNvSpPr>
                <a:spLocks/>
              </p:cNvSpPr>
              <p:nvPr/>
            </p:nvSpPr>
            <p:spPr bwMode="auto">
              <a:xfrm>
                <a:off x="7824788" y="3758407"/>
                <a:ext cx="93663" cy="2352675"/>
              </a:xfrm>
              <a:custGeom>
                <a:avLst/>
                <a:gdLst>
                  <a:gd name="T0" fmla="*/ 6 w 102"/>
                  <a:gd name="T1" fmla="*/ 0 h 2572"/>
                  <a:gd name="T2" fmla="*/ 6 w 102"/>
                  <a:gd name="T3" fmla="*/ 283 h 2572"/>
                  <a:gd name="T4" fmla="*/ 0 w 102"/>
                  <a:gd name="T5" fmla="*/ 255 h 2572"/>
                  <a:gd name="T6" fmla="*/ 12 w 102"/>
                  <a:gd name="T7" fmla="*/ 255 h 2572"/>
                  <a:gd name="T8" fmla="*/ 6 w 102"/>
                  <a:gd name="T9" fmla="*/ 283 h 25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2" h="2572">
                    <a:moveTo>
                      <a:pt x="51" y="0"/>
                    </a:moveTo>
                    <a:lnTo>
                      <a:pt x="51" y="2572"/>
                    </a:lnTo>
                    <a:lnTo>
                      <a:pt x="0" y="2316"/>
                    </a:lnTo>
                    <a:lnTo>
                      <a:pt x="102" y="2316"/>
                    </a:lnTo>
                    <a:lnTo>
                      <a:pt x="51" y="2572"/>
                    </a:lnTo>
                  </a:path>
                </a:pathLst>
              </a:custGeom>
              <a:noFill/>
              <a:ln w="22225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9" name="Freeform 616"/>
              <p:cNvSpPr>
                <a:spLocks/>
              </p:cNvSpPr>
              <p:nvPr/>
            </p:nvSpPr>
            <p:spPr bwMode="auto">
              <a:xfrm>
                <a:off x="7824788" y="5876132"/>
                <a:ext cx="93663" cy="234950"/>
              </a:xfrm>
              <a:custGeom>
                <a:avLst/>
                <a:gdLst>
                  <a:gd name="T0" fmla="*/ 4 w 117"/>
                  <a:gd name="T1" fmla="*/ 19 h 295"/>
                  <a:gd name="T2" fmla="*/ 0 w 117"/>
                  <a:gd name="T3" fmla="*/ 0 h 295"/>
                  <a:gd name="T4" fmla="*/ 8 w 117"/>
                  <a:gd name="T5" fmla="*/ 0 h 295"/>
                  <a:gd name="T6" fmla="*/ 4 w 117"/>
                  <a:gd name="T7" fmla="*/ 19 h 29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17" h="295">
                    <a:moveTo>
                      <a:pt x="58" y="295"/>
                    </a:moveTo>
                    <a:lnTo>
                      <a:pt x="0" y="0"/>
                    </a:lnTo>
                    <a:lnTo>
                      <a:pt x="117" y="0"/>
                    </a:lnTo>
                    <a:lnTo>
                      <a:pt x="58" y="295"/>
                    </a:lnTo>
                    <a:close/>
                  </a:path>
                </a:pathLst>
              </a:custGeom>
              <a:solidFill>
                <a:srgbClr val="800000"/>
              </a:solidFill>
              <a:ln w="2222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40" name="Freeform 617"/>
              <p:cNvSpPr>
                <a:spLocks/>
              </p:cNvSpPr>
              <p:nvPr/>
            </p:nvSpPr>
            <p:spPr bwMode="auto">
              <a:xfrm>
                <a:off x="7626351" y="3796696"/>
                <a:ext cx="93663" cy="2314386"/>
              </a:xfrm>
              <a:custGeom>
                <a:avLst/>
                <a:gdLst>
                  <a:gd name="T0" fmla="*/ 6 w 102"/>
                  <a:gd name="T1" fmla="*/ 0 h 2514"/>
                  <a:gd name="T2" fmla="*/ 6 w 102"/>
                  <a:gd name="T3" fmla="*/ 276 h 2514"/>
                  <a:gd name="T4" fmla="*/ 0 w 102"/>
                  <a:gd name="T5" fmla="*/ 248 h 2514"/>
                  <a:gd name="T6" fmla="*/ 12 w 102"/>
                  <a:gd name="T7" fmla="*/ 248 h 2514"/>
                  <a:gd name="T8" fmla="*/ 6 w 102"/>
                  <a:gd name="T9" fmla="*/ 276 h 25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2" h="2514">
                    <a:moveTo>
                      <a:pt x="51" y="0"/>
                    </a:moveTo>
                    <a:lnTo>
                      <a:pt x="51" y="2514"/>
                    </a:lnTo>
                    <a:lnTo>
                      <a:pt x="0" y="2258"/>
                    </a:lnTo>
                    <a:lnTo>
                      <a:pt x="102" y="2258"/>
                    </a:lnTo>
                    <a:lnTo>
                      <a:pt x="51" y="2514"/>
                    </a:lnTo>
                  </a:path>
                </a:pathLst>
              </a:cu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41" name="Freeform 618"/>
              <p:cNvSpPr>
                <a:spLocks/>
              </p:cNvSpPr>
              <p:nvPr/>
            </p:nvSpPr>
            <p:spPr bwMode="auto">
              <a:xfrm>
                <a:off x="7626351" y="5876132"/>
                <a:ext cx="93663" cy="234950"/>
              </a:xfrm>
              <a:custGeom>
                <a:avLst/>
                <a:gdLst>
                  <a:gd name="T0" fmla="*/ 4 w 117"/>
                  <a:gd name="T1" fmla="*/ 19 h 295"/>
                  <a:gd name="T2" fmla="*/ 0 w 117"/>
                  <a:gd name="T3" fmla="*/ 0 h 295"/>
                  <a:gd name="T4" fmla="*/ 8 w 117"/>
                  <a:gd name="T5" fmla="*/ 0 h 295"/>
                  <a:gd name="T6" fmla="*/ 4 w 117"/>
                  <a:gd name="T7" fmla="*/ 19 h 29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17" h="295">
                    <a:moveTo>
                      <a:pt x="58" y="295"/>
                    </a:moveTo>
                    <a:lnTo>
                      <a:pt x="0" y="0"/>
                    </a:lnTo>
                    <a:lnTo>
                      <a:pt x="117" y="0"/>
                    </a:lnTo>
                    <a:lnTo>
                      <a:pt x="58" y="295"/>
                    </a:lnTo>
                    <a:close/>
                  </a:path>
                </a:pathLst>
              </a:custGeom>
              <a:solidFill>
                <a:srgbClr val="000000"/>
              </a:solidFill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42" name="Rectangle 619"/>
              <p:cNvSpPr>
                <a:spLocks noChangeArrowheads="1"/>
              </p:cNvSpPr>
              <p:nvPr/>
            </p:nvSpPr>
            <p:spPr bwMode="auto">
              <a:xfrm>
                <a:off x="7038976" y="2424907"/>
                <a:ext cx="2151230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700" dirty="0"/>
                  <a:t>Select 50% best lines </a:t>
                </a:r>
                <a:endParaRPr lang="en-GB" altLang="de-DE" dirty="0"/>
              </a:p>
            </p:txBody>
          </p:sp>
          <p:sp>
            <p:nvSpPr>
              <p:cNvPr id="643" name="Rectangle 620"/>
              <p:cNvSpPr>
                <a:spLocks noChangeArrowheads="1"/>
              </p:cNvSpPr>
              <p:nvPr/>
            </p:nvSpPr>
            <p:spPr bwMode="auto">
              <a:xfrm>
                <a:off x="7038976" y="2615407"/>
                <a:ext cx="2447786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700" dirty="0"/>
                  <a:t>according 3rd year's data</a:t>
                </a:r>
                <a:endParaRPr lang="en-GB" altLang="de-DE" dirty="0"/>
              </a:p>
            </p:txBody>
          </p:sp>
        </p:grpSp>
      </p:grpSp>
      <p:sp>
        <p:nvSpPr>
          <p:cNvPr id="651" name="TextBox 650"/>
          <p:cNvSpPr txBox="1"/>
          <p:nvPr/>
        </p:nvSpPr>
        <p:spPr>
          <a:xfrm>
            <a:off x="55562" y="39113"/>
            <a:ext cx="12077700" cy="175432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this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step (left diagram), based on the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season data, entry KT47 got lost (was not part of the better half in that season; as consequence, KT47 was not tested again in the third season).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way: Mean performances of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candidates differed much across seasons. The season-means were: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1rst year 37.97; 2nd year 37.76; 3rd year 27.52; 4th year 41.81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/ha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Important message: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Breeders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not go for a specific absolute performance (such as ‚yields higher than 40.0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/ha‘) but go  for specific rank positions (such as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‚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belongs to the better half‘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Fourth year was here not included for selection, but for better assessment of the candidates‘ ~true performances.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53" name="TextBox 652"/>
          <p:cNvSpPr txBox="1"/>
          <p:nvPr/>
        </p:nvSpPr>
        <p:spPr>
          <a:xfrm>
            <a:off x="4877307" y="5193308"/>
            <a:ext cx="2621545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the mean values of previous seasons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indi-cated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grey arrow tips</a:t>
            </a:r>
          </a:p>
        </p:txBody>
      </p:sp>
      <p:sp>
        <p:nvSpPr>
          <p:cNvPr id="4" name="Textfeld 5"/>
          <p:cNvSpPr txBox="1"/>
          <p:nvPr/>
        </p:nvSpPr>
        <p:spPr>
          <a:xfrm>
            <a:off x="6336555" y="6331233"/>
            <a:ext cx="78217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14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7" name="TextBox 646"/>
          <p:cNvSpPr txBox="1"/>
          <p:nvPr/>
        </p:nvSpPr>
        <p:spPr>
          <a:xfrm>
            <a:off x="5287253" y="1844359"/>
            <a:ext cx="2780950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Right Diagram: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step, based on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3rd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year’s data: Take 3 best.</a:t>
            </a:r>
          </a:p>
        </p:txBody>
      </p:sp>
    </p:spTree>
    <p:extLst>
      <p:ext uri="{BB962C8B-B14F-4D97-AF65-F5344CB8AC3E}">
        <p14:creationId xmlns:p14="http://schemas.microsoft.com/office/powerpoint/2010/main" val="1466103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AutoShape 314"/>
          <p:cNvSpPr>
            <a:spLocks noChangeAspect="1" noChangeArrowheads="1" noTextEdit="1"/>
          </p:cNvSpPr>
          <p:nvPr/>
        </p:nvSpPr>
        <p:spPr bwMode="auto">
          <a:xfrm>
            <a:off x="6262688" y="2061369"/>
            <a:ext cx="5945188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  <p:grpSp>
        <p:nvGrpSpPr>
          <p:cNvPr id="646" name="Group 645"/>
          <p:cNvGrpSpPr/>
          <p:nvPr/>
        </p:nvGrpSpPr>
        <p:grpSpPr>
          <a:xfrm>
            <a:off x="7448550" y="2030412"/>
            <a:ext cx="4644257" cy="4751388"/>
            <a:chOff x="6157913" y="2069306"/>
            <a:chExt cx="4644257" cy="4751388"/>
          </a:xfrm>
        </p:grpSpPr>
        <p:sp>
          <p:nvSpPr>
            <p:cNvPr id="645" name="Rectangle 644"/>
            <p:cNvSpPr/>
            <p:nvPr/>
          </p:nvSpPr>
          <p:spPr>
            <a:xfrm>
              <a:off x="6157913" y="2069306"/>
              <a:ext cx="4644257" cy="47513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644" name="Group 643"/>
            <p:cNvGrpSpPr/>
            <p:nvPr/>
          </p:nvGrpSpPr>
          <p:grpSpPr>
            <a:xfrm>
              <a:off x="6225700" y="2251453"/>
              <a:ext cx="4371181" cy="4343073"/>
              <a:chOff x="6407945" y="2283619"/>
              <a:chExt cx="4371181" cy="4343073"/>
            </a:xfrm>
          </p:grpSpPr>
          <p:sp>
            <p:nvSpPr>
              <p:cNvPr id="342" name="Line 317"/>
              <p:cNvSpPr>
                <a:spLocks noChangeShapeType="1"/>
              </p:cNvSpPr>
              <p:nvPr/>
            </p:nvSpPr>
            <p:spPr bwMode="auto">
              <a:xfrm flipV="1">
                <a:off x="6964363" y="2364582"/>
                <a:ext cx="1588" cy="374650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3" name="Line 318"/>
              <p:cNvSpPr>
                <a:spLocks noChangeShapeType="1"/>
              </p:cNvSpPr>
              <p:nvPr/>
            </p:nvSpPr>
            <p:spPr bwMode="auto">
              <a:xfrm flipV="1">
                <a:off x="10710863" y="2364582"/>
                <a:ext cx="1588" cy="374650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4" name="Line 319"/>
              <p:cNvSpPr>
                <a:spLocks noChangeShapeType="1"/>
              </p:cNvSpPr>
              <p:nvPr/>
            </p:nvSpPr>
            <p:spPr bwMode="auto">
              <a:xfrm flipH="1">
                <a:off x="6894513" y="6111082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5" name="Line 320"/>
              <p:cNvSpPr>
                <a:spLocks noChangeShapeType="1"/>
              </p:cNvSpPr>
              <p:nvPr/>
            </p:nvSpPr>
            <p:spPr bwMode="auto">
              <a:xfrm>
                <a:off x="10710863" y="6111082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6" name="Rectangle 321"/>
              <p:cNvSpPr>
                <a:spLocks noChangeArrowheads="1"/>
              </p:cNvSpPr>
              <p:nvPr/>
            </p:nvSpPr>
            <p:spPr bwMode="auto">
              <a:xfrm>
                <a:off x="6621463" y="602853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26</a:t>
                </a:r>
                <a:endParaRPr lang="en-GB" altLang="de-DE" dirty="0"/>
              </a:p>
            </p:txBody>
          </p:sp>
          <p:sp>
            <p:nvSpPr>
              <p:cNvPr id="347" name="Line 322"/>
              <p:cNvSpPr>
                <a:spLocks noChangeShapeType="1"/>
              </p:cNvSpPr>
              <p:nvPr/>
            </p:nvSpPr>
            <p:spPr bwMode="auto">
              <a:xfrm flipH="1">
                <a:off x="6894513" y="5798344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8" name="Line 323"/>
              <p:cNvSpPr>
                <a:spLocks noChangeShapeType="1"/>
              </p:cNvSpPr>
              <p:nvPr/>
            </p:nvSpPr>
            <p:spPr bwMode="auto">
              <a:xfrm>
                <a:off x="10710863" y="5798344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49" name="Rectangle 324"/>
              <p:cNvSpPr>
                <a:spLocks noChangeArrowheads="1"/>
              </p:cNvSpPr>
              <p:nvPr/>
            </p:nvSpPr>
            <p:spPr bwMode="auto">
              <a:xfrm>
                <a:off x="6621463" y="571738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28</a:t>
                </a:r>
                <a:endParaRPr lang="en-GB" altLang="de-DE" dirty="0"/>
              </a:p>
            </p:txBody>
          </p:sp>
          <p:sp>
            <p:nvSpPr>
              <p:cNvPr id="350" name="Line 325"/>
              <p:cNvSpPr>
                <a:spLocks noChangeShapeType="1"/>
              </p:cNvSpPr>
              <p:nvPr/>
            </p:nvSpPr>
            <p:spPr bwMode="auto">
              <a:xfrm flipH="1">
                <a:off x="6894513" y="5487194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1" name="Line 326"/>
              <p:cNvSpPr>
                <a:spLocks noChangeShapeType="1"/>
              </p:cNvSpPr>
              <p:nvPr/>
            </p:nvSpPr>
            <p:spPr bwMode="auto">
              <a:xfrm>
                <a:off x="10710863" y="5487194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2" name="Rectangle 327"/>
              <p:cNvSpPr>
                <a:spLocks noChangeArrowheads="1"/>
              </p:cNvSpPr>
              <p:nvPr/>
            </p:nvSpPr>
            <p:spPr bwMode="auto">
              <a:xfrm>
                <a:off x="6621463" y="540623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30</a:t>
                </a:r>
                <a:endParaRPr lang="en-GB" altLang="de-DE" dirty="0"/>
              </a:p>
            </p:txBody>
          </p:sp>
          <p:sp>
            <p:nvSpPr>
              <p:cNvPr id="353" name="Line 328"/>
              <p:cNvSpPr>
                <a:spLocks noChangeShapeType="1"/>
              </p:cNvSpPr>
              <p:nvPr/>
            </p:nvSpPr>
            <p:spPr bwMode="auto">
              <a:xfrm flipH="1">
                <a:off x="6894513" y="5174457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4" name="Line 329"/>
              <p:cNvSpPr>
                <a:spLocks noChangeShapeType="1"/>
              </p:cNvSpPr>
              <p:nvPr/>
            </p:nvSpPr>
            <p:spPr bwMode="auto">
              <a:xfrm>
                <a:off x="10710863" y="5174457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5" name="Rectangle 330"/>
              <p:cNvSpPr>
                <a:spLocks noChangeArrowheads="1"/>
              </p:cNvSpPr>
              <p:nvPr/>
            </p:nvSpPr>
            <p:spPr bwMode="auto">
              <a:xfrm>
                <a:off x="6621463" y="5093494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32</a:t>
                </a:r>
                <a:endParaRPr lang="en-GB" altLang="de-DE" dirty="0"/>
              </a:p>
            </p:txBody>
          </p:sp>
          <p:sp>
            <p:nvSpPr>
              <p:cNvPr id="356" name="Line 331"/>
              <p:cNvSpPr>
                <a:spLocks noChangeShapeType="1"/>
              </p:cNvSpPr>
              <p:nvPr/>
            </p:nvSpPr>
            <p:spPr bwMode="auto">
              <a:xfrm flipH="1">
                <a:off x="6894513" y="4861719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7" name="Line 332"/>
              <p:cNvSpPr>
                <a:spLocks noChangeShapeType="1"/>
              </p:cNvSpPr>
              <p:nvPr/>
            </p:nvSpPr>
            <p:spPr bwMode="auto">
              <a:xfrm>
                <a:off x="10710863" y="4861719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58" name="Rectangle 333"/>
              <p:cNvSpPr>
                <a:spLocks noChangeArrowheads="1"/>
              </p:cNvSpPr>
              <p:nvPr/>
            </p:nvSpPr>
            <p:spPr bwMode="auto">
              <a:xfrm>
                <a:off x="6621463" y="478075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34</a:t>
                </a:r>
                <a:endParaRPr lang="en-GB" altLang="de-DE" dirty="0"/>
              </a:p>
            </p:txBody>
          </p:sp>
          <p:sp>
            <p:nvSpPr>
              <p:cNvPr id="359" name="Line 334"/>
              <p:cNvSpPr>
                <a:spLocks noChangeShapeType="1"/>
              </p:cNvSpPr>
              <p:nvPr/>
            </p:nvSpPr>
            <p:spPr bwMode="auto">
              <a:xfrm flipH="1">
                <a:off x="6894513" y="4550569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0" name="Line 335"/>
              <p:cNvSpPr>
                <a:spLocks noChangeShapeType="1"/>
              </p:cNvSpPr>
              <p:nvPr/>
            </p:nvSpPr>
            <p:spPr bwMode="auto">
              <a:xfrm>
                <a:off x="10710863" y="4550569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1" name="Rectangle 336"/>
              <p:cNvSpPr>
                <a:spLocks noChangeArrowheads="1"/>
              </p:cNvSpPr>
              <p:nvPr/>
            </p:nvSpPr>
            <p:spPr bwMode="auto">
              <a:xfrm>
                <a:off x="6621463" y="44696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36</a:t>
                </a:r>
                <a:endParaRPr lang="en-GB" altLang="de-DE" dirty="0"/>
              </a:p>
            </p:txBody>
          </p:sp>
          <p:sp>
            <p:nvSpPr>
              <p:cNvPr id="362" name="Line 337"/>
              <p:cNvSpPr>
                <a:spLocks noChangeShapeType="1"/>
              </p:cNvSpPr>
              <p:nvPr/>
            </p:nvSpPr>
            <p:spPr bwMode="auto">
              <a:xfrm flipH="1">
                <a:off x="6894513" y="4237832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3" name="Line 338"/>
              <p:cNvSpPr>
                <a:spLocks noChangeShapeType="1"/>
              </p:cNvSpPr>
              <p:nvPr/>
            </p:nvSpPr>
            <p:spPr bwMode="auto">
              <a:xfrm>
                <a:off x="10710863" y="4237832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4" name="Rectangle 339"/>
              <p:cNvSpPr>
                <a:spLocks noChangeArrowheads="1"/>
              </p:cNvSpPr>
              <p:nvPr/>
            </p:nvSpPr>
            <p:spPr bwMode="auto">
              <a:xfrm>
                <a:off x="6621463" y="4156869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38</a:t>
                </a:r>
                <a:endParaRPr lang="en-GB" altLang="de-DE" dirty="0"/>
              </a:p>
            </p:txBody>
          </p:sp>
          <p:sp>
            <p:nvSpPr>
              <p:cNvPr id="365" name="Line 340"/>
              <p:cNvSpPr>
                <a:spLocks noChangeShapeType="1"/>
              </p:cNvSpPr>
              <p:nvPr/>
            </p:nvSpPr>
            <p:spPr bwMode="auto">
              <a:xfrm flipH="1">
                <a:off x="6894513" y="3926682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6" name="Line 341"/>
              <p:cNvSpPr>
                <a:spLocks noChangeShapeType="1"/>
              </p:cNvSpPr>
              <p:nvPr/>
            </p:nvSpPr>
            <p:spPr bwMode="auto">
              <a:xfrm>
                <a:off x="10710863" y="3926682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7" name="Rectangle 342"/>
              <p:cNvSpPr>
                <a:spLocks noChangeArrowheads="1"/>
              </p:cNvSpPr>
              <p:nvPr/>
            </p:nvSpPr>
            <p:spPr bwMode="auto">
              <a:xfrm>
                <a:off x="6621463" y="384413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40</a:t>
                </a:r>
                <a:endParaRPr lang="en-GB" altLang="de-DE" dirty="0"/>
              </a:p>
            </p:txBody>
          </p:sp>
          <p:sp>
            <p:nvSpPr>
              <p:cNvPr id="368" name="Line 343"/>
              <p:cNvSpPr>
                <a:spLocks noChangeShapeType="1"/>
              </p:cNvSpPr>
              <p:nvPr/>
            </p:nvSpPr>
            <p:spPr bwMode="auto">
              <a:xfrm flipH="1">
                <a:off x="6894513" y="3613944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69" name="Line 344"/>
              <p:cNvSpPr>
                <a:spLocks noChangeShapeType="1"/>
              </p:cNvSpPr>
              <p:nvPr/>
            </p:nvSpPr>
            <p:spPr bwMode="auto">
              <a:xfrm>
                <a:off x="10710863" y="3613944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0" name="Rectangle 345"/>
              <p:cNvSpPr>
                <a:spLocks noChangeArrowheads="1"/>
              </p:cNvSpPr>
              <p:nvPr/>
            </p:nvSpPr>
            <p:spPr bwMode="auto">
              <a:xfrm>
                <a:off x="6621463" y="353298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42</a:t>
                </a:r>
                <a:endParaRPr lang="en-GB" altLang="de-DE" dirty="0"/>
              </a:p>
            </p:txBody>
          </p:sp>
          <p:sp>
            <p:nvSpPr>
              <p:cNvPr id="371" name="Line 346"/>
              <p:cNvSpPr>
                <a:spLocks noChangeShapeType="1"/>
              </p:cNvSpPr>
              <p:nvPr/>
            </p:nvSpPr>
            <p:spPr bwMode="auto">
              <a:xfrm flipH="1">
                <a:off x="6894513" y="3301207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2" name="Line 347"/>
              <p:cNvSpPr>
                <a:spLocks noChangeShapeType="1"/>
              </p:cNvSpPr>
              <p:nvPr/>
            </p:nvSpPr>
            <p:spPr bwMode="auto">
              <a:xfrm>
                <a:off x="10710863" y="3301207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3" name="Rectangle 348"/>
              <p:cNvSpPr>
                <a:spLocks noChangeArrowheads="1"/>
              </p:cNvSpPr>
              <p:nvPr/>
            </p:nvSpPr>
            <p:spPr bwMode="auto">
              <a:xfrm>
                <a:off x="6621463" y="3220244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44</a:t>
                </a:r>
                <a:endParaRPr lang="en-GB" altLang="de-DE" dirty="0"/>
              </a:p>
            </p:txBody>
          </p:sp>
          <p:sp>
            <p:nvSpPr>
              <p:cNvPr id="374" name="Line 349"/>
              <p:cNvSpPr>
                <a:spLocks noChangeShapeType="1"/>
              </p:cNvSpPr>
              <p:nvPr/>
            </p:nvSpPr>
            <p:spPr bwMode="auto">
              <a:xfrm flipH="1">
                <a:off x="6894513" y="2990057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5" name="Line 350"/>
              <p:cNvSpPr>
                <a:spLocks noChangeShapeType="1"/>
              </p:cNvSpPr>
              <p:nvPr/>
            </p:nvSpPr>
            <p:spPr bwMode="auto">
              <a:xfrm>
                <a:off x="10710863" y="2990057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6" name="Rectangle 351"/>
              <p:cNvSpPr>
                <a:spLocks noChangeArrowheads="1"/>
              </p:cNvSpPr>
              <p:nvPr/>
            </p:nvSpPr>
            <p:spPr bwMode="auto">
              <a:xfrm>
                <a:off x="6621463" y="29075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46</a:t>
                </a:r>
                <a:endParaRPr lang="en-GB" altLang="de-DE" dirty="0"/>
              </a:p>
            </p:txBody>
          </p:sp>
          <p:sp>
            <p:nvSpPr>
              <p:cNvPr id="377" name="Line 352"/>
              <p:cNvSpPr>
                <a:spLocks noChangeShapeType="1"/>
              </p:cNvSpPr>
              <p:nvPr/>
            </p:nvSpPr>
            <p:spPr bwMode="auto">
              <a:xfrm flipH="1">
                <a:off x="6894513" y="2677319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8" name="Line 353"/>
              <p:cNvSpPr>
                <a:spLocks noChangeShapeType="1"/>
              </p:cNvSpPr>
              <p:nvPr/>
            </p:nvSpPr>
            <p:spPr bwMode="auto">
              <a:xfrm>
                <a:off x="10710863" y="2677319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79" name="Rectangle 354"/>
              <p:cNvSpPr>
                <a:spLocks noChangeArrowheads="1"/>
              </p:cNvSpPr>
              <p:nvPr/>
            </p:nvSpPr>
            <p:spPr bwMode="auto">
              <a:xfrm>
                <a:off x="6621463" y="259635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48</a:t>
                </a:r>
                <a:endParaRPr lang="en-GB" altLang="de-DE" dirty="0"/>
              </a:p>
            </p:txBody>
          </p:sp>
          <p:sp>
            <p:nvSpPr>
              <p:cNvPr id="380" name="Line 355"/>
              <p:cNvSpPr>
                <a:spLocks noChangeShapeType="1"/>
              </p:cNvSpPr>
              <p:nvPr/>
            </p:nvSpPr>
            <p:spPr bwMode="auto">
              <a:xfrm flipH="1">
                <a:off x="6894513" y="2364582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1" name="Line 356"/>
              <p:cNvSpPr>
                <a:spLocks noChangeShapeType="1"/>
              </p:cNvSpPr>
              <p:nvPr/>
            </p:nvSpPr>
            <p:spPr bwMode="auto">
              <a:xfrm>
                <a:off x="10710863" y="2364582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2" name="Rectangle 357"/>
              <p:cNvSpPr>
                <a:spLocks noChangeArrowheads="1"/>
              </p:cNvSpPr>
              <p:nvPr/>
            </p:nvSpPr>
            <p:spPr bwMode="auto">
              <a:xfrm>
                <a:off x="6621463" y="2283619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50</a:t>
                </a:r>
                <a:endParaRPr lang="en-GB" altLang="de-DE" dirty="0"/>
              </a:p>
            </p:txBody>
          </p:sp>
          <p:sp>
            <p:nvSpPr>
              <p:cNvPr id="383" name="Rectangle 358"/>
              <p:cNvSpPr>
                <a:spLocks noChangeArrowheads="1"/>
              </p:cNvSpPr>
              <p:nvPr/>
            </p:nvSpPr>
            <p:spPr bwMode="auto">
              <a:xfrm rot="16200000">
                <a:off x="5154613" y="4164807"/>
                <a:ext cx="2735263" cy="228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500" dirty="0">
                    <a:solidFill>
                      <a:srgbClr val="0000FF"/>
                    </a:solidFill>
                  </a:rPr>
                  <a:t>Performance 4 years 3 locations</a:t>
                </a:r>
                <a:endParaRPr lang="en-GB" altLang="de-DE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384" name="Line 359"/>
              <p:cNvSpPr>
                <a:spLocks noChangeShapeType="1"/>
              </p:cNvSpPr>
              <p:nvPr/>
            </p:nvSpPr>
            <p:spPr bwMode="auto">
              <a:xfrm>
                <a:off x="6964363" y="6111082"/>
                <a:ext cx="374650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5" name="Line 360"/>
              <p:cNvSpPr>
                <a:spLocks noChangeShapeType="1"/>
              </p:cNvSpPr>
              <p:nvPr/>
            </p:nvSpPr>
            <p:spPr bwMode="auto">
              <a:xfrm>
                <a:off x="6964363" y="2364582"/>
                <a:ext cx="374650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6" name="Line 361"/>
              <p:cNvSpPr>
                <a:spLocks noChangeShapeType="1"/>
              </p:cNvSpPr>
              <p:nvPr/>
            </p:nvSpPr>
            <p:spPr bwMode="auto">
              <a:xfrm>
                <a:off x="6964363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7" name="Line 362"/>
              <p:cNvSpPr>
                <a:spLocks noChangeShapeType="1"/>
              </p:cNvSpPr>
              <p:nvPr/>
            </p:nvSpPr>
            <p:spPr bwMode="auto">
              <a:xfrm flipV="1">
                <a:off x="6964363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88" name="Rectangle 363"/>
              <p:cNvSpPr>
                <a:spLocks noChangeArrowheads="1"/>
              </p:cNvSpPr>
              <p:nvPr/>
            </p:nvSpPr>
            <p:spPr bwMode="auto">
              <a:xfrm>
                <a:off x="6835776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26</a:t>
                </a:r>
                <a:endParaRPr lang="en-GB" altLang="de-DE" dirty="0"/>
              </a:p>
            </p:txBody>
          </p:sp>
          <p:sp>
            <p:nvSpPr>
              <p:cNvPr id="389" name="Line 364"/>
              <p:cNvSpPr>
                <a:spLocks noChangeShapeType="1"/>
              </p:cNvSpPr>
              <p:nvPr/>
            </p:nvSpPr>
            <p:spPr bwMode="auto">
              <a:xfrm>
                <a:off x="7277101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0" name="Line 365"/>
              <p:cNvSpPr>
                <a:spLocks noChangeShapeType="1"/>
              </p:cNvSpPr>
              <p:nvPr/>
            </p:nvSpPr>
            <p:spPr bwMode="auto">
              <a:xfrm flipV="1">
                <a:off x="7277101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1" name="Rectangle 366"/>
              <p:cNvSpPr>
                <a:spLocks noChangeArrowheads="1"/>
              </p:cNvSpPr>
              <p:nvPr/>
            </p:nvSpPr>
            <p:spPr bwMode="auto">
              <a:xfrm>
                <a:off x="7148513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28</a:t>
                </a:r>
                <a:endParaRPr lang="en-GB" altLang="de-DE" dirty="0"/>
              </a:p>
            </p:txBody>
          </p:sp>
          <p:sp>
            <p:nvSpPr>
              <p:cNvPr id="392" name="Line 367"/>
              <p:cNvSpPr>
                <a:spLocks noChangeShapeType="1"/>
              </p:cNvSpPr>
              <p:nvPr/>
            </p:nvSpPr>
            <p:spPr bwMode="auto">
              <a:xfrm>
                <a:off x="7588251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3" name="Line 368"/>
              <p:cNvSpPr>
                <a:spLocks noChangeShapeType="1"/>
              </p:cNvSpPr>
              <p:nvPr/>
            </p:nvSpPr>
            <p:spPr bwMode="auto">
              <a:xfrm flipV="1">
                <a:off x="7588251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4" name="Rectangle 369"/>
              <p:cNvSpPr>
                <a:spLocks noChangeArrowheads="1"/>
              </p:cNvSpPr>
              <p:nvPr/>
            </p:nvSpPr>
            <p:spPr bwMode="auto">
              <a:xfrm>
                <a:off x="7461251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30</a:t>
                </a:r>
                <a:endParaRPr lang="en-GB" altLang="de-DE" dirty="0"/>
              </a:p>
            </p:txBody>
          </p:sp>
          <p:sp>
            <p:nvSpPr>
              <p:cNvPr id="395" name="Line 370"/>
              <p:cNvSpPr>
                <a:spLocks noChangeShapeType="1"/>
              </p:cNvSpPr>
              <p:nvPr/>
            </p:nvSpPr>
            <p:spPr bwMode="auto">
              <a:xfrm>
                <a:off x="7900988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6" name="Line 371"/>
              <p:cNvSpPr>
                <a:spLocks noChangeShapeType="1"/>
              </p:cNvSpPr>
              <p:nvPr/>
            </p:nvSpPr>
            <p:spPr bwMode="auto">
              <a:xfrm flipV="1">
                <a:off x="7900988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7" name="Rectangle 372"/>
              <p:cNvSpPr>
                <a:spLocks noChangeArrowheads="1"/>
              </p:cNvSpPr>
              <p:nvPr/>
            </p:nvSpPr>
            <p:spPr bwMode="auto">
              <a:xfrm>
                <a:off x="7772401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32</a:t>
                </a:r>
                <a:endParaRPr lang="en-GB" altLang="de-DE" dirty="0"/>
              </a:p>
            </p:txBody>
          </p:sp>
          <p:sp>
            <p:nvSpPr>
              <p:cNvPr id="398" name="Line 373"/>
              <p:cNvSpPr>
                <a:spLocks noChangeShapeType="1"/>
              </p:cNvSpPr>
              <p:nvPr/>
            </p:nvSpPr>
            <p:spPr bwMode="auto">
              <a:xfrm>
                <a:off x="8213726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399" name="Line 374"/>
              <p:cNvSpPr>
                <a:spLocks noChangeShapeType="1"/>
              </p:cNvSpPr>
              <p:nvPr/>
            </p:nvSpPr>
            <p:spPr bwMode="auto">
              <a:xfrm flipV="1">
                <a:off x="8213726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0" name="Rectangle 375"/>
              <p:cNvSpPr>
                <a:spLocks noChangeArrowheads="1"/>
              </p:cNvSpPr>
              <p:nvPr/>
            </p:nvSpPr>
            <p:spPr bwMode="auto">
              <a:xfrm>
                <a:off x="8085138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34</a:t>
                </a:r>
                <a:endParaRPr lang="en-GB" altLang="de-DE" dirty="0"/>
              </a:p>
            </p:txBody>
          </p:sp>
          <p:sp>
            <p:nvSpPr>
              <p:cNvPr id="401" name="Line 376"/>
              <p:cNvSpPr>
                <a:spLocks noChangeShapeType="1"/>
              </p:cNvSpPr>
              <p:nvPr/>
            </p:nvSpPr>
            <p:spPr bwMode="auto">
              <a:xfrm>
                <a:off x="8524876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2" name="Line 377"/>
              <p:cNvSpPr>
                <a:spLocks noChangeShapeType="1"/>
              </p:cNvSpPr>
              <p:nvPr/>
            </p:nvSpPr>
            <p:spPr bwMode="auto">
              <a:xfrm flipV="1">
                <a:off x="8524876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3" name="Rectangle 378"/>
              <p:cNvSpPr>
                <a:spLocks noChangeArrowheads="1"/>
              </p:cNvSpPr>
              <p:nvPr/>
            </p:nvSpPr>
            <p:spPr bwMode="auto">
              <a:xfrm>
                <a:off x="8397876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36</a:t>
                </a:r>
                <a:endParaRPr lang="en-GB" altLang="de-DE" dirty="0"/>
              </a:p>
            </p:txBody>
          </p:sp>
          <p:sp>
            <p:nvSpPr>
              <p:cNvPr id="404" name="Line 379"/>
              <p:cNvSpPr>
                <a:spLocks noChangeShapeType="1"/>
              </p:cNvSpPr>
              <p:nvPr/>
            </p:nvSpPr>
            <p:spPr bwMode="auto">
              <a:xfrm>
                <a:off x="8837613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5" name="Line 380"/>
              <p:cNvSpPr>
                <a:spLocks noChangeShapeType="1"/>
              </p:cNvSpPr>
              <p:nvPr/>
            </p:nvSpPr>
            <p:spPr bwMode="auto">
              <a:xfrm flipV="1">
                <a:off x="8837613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6" name="Rectangle 381"/>
              <p:cNvSpPr>
                <a:spLocks noChangeArrowheads="1"/>
              </p:cNvSpPr>
              <p:nvPr/>
            </p:nvSpPr>
            <p:spPr bwMode="auto">
              <a:xfrm>
                <a:off x="8709026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38</a:t>
                </a:r>
                <a:endParaRPr lang="en-GB" altLang="de-DE" dirty="0"/>
              </a:p>
            </p:txBody>
          </p:sp>
          <p:sp>
            <p:nvSpPr>
              <p:cNvPr id="407" name="Line 382"/>
              <p:cNvSpPr>
                <a:spLocks noChangeShapeType="1"/>
              </p:cNvSpPr>
              <p:nvPr/>
            </p:nvSpPr>
            <p:spPr bwMode="auto">
              <a:xfrm>
                <a:off x="9148763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8" name="Line 383"/>
              <p:cNvSpPr>
                <a:spLocks noChangeShapeType="1"/>
              </p:cNvSpPr>
              <p:nvPr/>
            </p:nvSpPr>
            <p:spPr bwMode="auto">
              <a:xfrm flipV="1">
                <a:off x="9148763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09" name="Rectangle 384"/>
              <p:cNvSpPr>
                <a:spLocks noChangeArrowheads="1"/>
              </p:cNvSpPr>
              <p:nvPr/>
            </p:nvSpPr>
            <p:spPr bwMode="auto">
              <a:xfrm>
                <a:off x="9020176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40</a:t>
                </a:r>
                <a:endParaRPr lang="en-GB" altLang="de-DE" dirty="0"/>
              </a:p>
            </p:txBody>
          </p:sp>
          <p:sp>
            <p:nvSpPr>
              <p:cNvPr id="410" name="Line 385"/>
              <p:cNvSpPr>
                <a:spLocks noChangeShapeType="1"/>
              </p:cNvSpPr>
              <p:nvPr/>
            </p:nvSpPr>
            <p:spPr bwMode="auto">
              <a:xfrm>
                <a:off x="9461501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1" name="Line 386"/>
              <p:cNvSpPr>
                <a:spLocks noChangeShapeType="1"/>
              </p:cNvSpPr>
              <p:nvPr/>
            </p:nvSpPr>
            <p:spPr bwMode="auto">
              <a:xfrm flipV="1">
                <a:off x="9461501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2" name="Rectangle 387"/>
              <p:cNvSpPr>
                <a:spLocks noChangeArrowheads="1"/>
              </p:cNvSpPr>
              <p:nvPr/>
            </p:nvSpPr>
            <p:spPr bwMode="auto">
              <a:xfrm>
                <a:off x="9332913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42</a:t>
                </a:r>
                <a:endParaRPr lang="en-GB" altLang="de-DE" dirty="0"/>
              </a:p>
            </p:txBody>
          </p:sp>
          <p:sp>
            <p:nvSpPr>
              <p:cNvPr id="413" name="Line 388"/>
              <p:cNvSpPr>
                <a:spLocks noChangeShapeType="1"/>
              </p:cNvSpPr>
              <p:nvPr/>
            </p:nvSpPr>
            <p:spPr bwMode="auto">
              <a:xfrm>
                <a:off x="9774238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4" name="Line 389"/>
              <p:cNvSpPr>
                <a:spLocks noChangeShapeType="1"/>
              </p:cNvSpPr>
              <p:nvPr/>
            </p:nvSpPr>
            <p:spPr bwMode="auto">
              <a:xfrm flipV="1">
                <a:off x="9774238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5" name="Rectangle 390"/>
              <p:cNvSpPr>
                <a:spLocks noChangeArrowheads="1"/>
              </p:cNvSpPr>
              <p:nvPr/>
            </p:nvSpPr>
            <p:spPr bwMode="auto">
              <a:xfrm>
                <a:off x="9645651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44</a:t>
                </a:r>
                <a:endParaRPr lang="en-GB" altLang="de-DE" dirty="0"/>
              </a:p>
            </p:txBody>
          </p:sp>
          <p:sp>
            <p:nvSpPr>
              <p:cNvPr id="416" name="Line 391"/>
              <p:cNvSpPr>
                <a:spLocks noChangeShapeType="1"/>
              </p:cNvSpPr>
              <p:nvPr/>
            </p:nvSpPr>
            <p:spPr bwMode="auto">
              <a:xfrm>
                <a:off x="10085388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7" name="Line 392"/>
              <p:cNvSpPr>
                <a:spLocks noChangeShapeType="1"/>
              </p:cNvSpPr>
              <p:nvPr/>
            </p:nvSpPr>
            <p:spPr bwMode="auto">
              <a:xfrm flipV="1">
                <a:off x="10085388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18" name="Rectangle 393"/>
              <p:cNvSpPr>
                <a:spLocks noChangeArrowheads="1"/>
              </p:cNvSpPr>
              <p:nvPr/>
            </p:nvSpPr>
            <p:spPr bwMode="auto">
              <a:xfrm>
                <a:off x="9956801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46</a:t>
                </a:r>
                <a:endParaRPr lang="en-GB" altLang="de-DE" dirty="0"/>
              </a:p>
            </p:txBody>
          </p:sp>
          <p:sp>
            <p:nvSpPr>
              <p:cNvPr id="419" name="Line 394"/>
              <p:cNvSpPr>
                <a:spLocks noChangeShapeType="1"/>
              </p:cNvSpPr>
              <p:nvPr/>
            </p:nvSpPr>
            <p:spPr bwMode="auto">
              <a:xfrm>
                <a:off x="10398126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0" name="Line 395"/>
              <p:cNvSpPr>
                <a:spLocks noChangeShapeType="1"/>
              </p:cNvSpPr>
              <p:nvPr/>
            </p:nvSpPr>
            <p:spPr bwMode="auto">
              <a:xfrm flipV="1">
                <a:off x="10398126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1" name="Rectangle 396"/>
              <p:cNvSpPr>
                <a:spLocks noChangeArrowheads="1"/>
              </p:cNvSpPr>
              <p:nvPr/>
            </p:nvSpPr>
            <p:spPr bwMode="auto">
              <a:xfrm>
                <a:off x="10269538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48</a:t>
                </a:r>
                <a:endParaRPr lang="en-GB" altLang="de-DE" dirty="0"/>
              </a:p>
            </p:txBody>
          </p:sp>
          <p:sp>
            <p:nvSpPr>
              <p:cNvPr id="422" name="Line 397"/>
              <p:cNvSpPr>
                <a:spLocks noChangeShapeType="1"/>
              </p:cNvSpPr>
              <p:nvPr/>
            </p:nvSpPr>
            <p:spPr bwMode="auto">
              <a:xfrm>
                <a:off x="10710863" y="611108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3" name="Line 398"/>
              <p:cNvSpPr>
                <a:spLocks noChangeShapeType="1"/>
              </p:cNvSpPr>
              <p:nvPr/>
            </p:nvSpPr>
            <p:spPr bwMode="auto">
              <a:xfrm flipV="1">
                <a:off x="10710863" y="2294732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24" name="Rectangle 399"/>
              <p:cNvSpPr>
                <a:spLocks noChangeArrowheads="1"/>
              </p:cNvSpPr>
              <p:nvPr/>
            </p:nvSpPr>
            <p:spPr bwMode="auto">
              <a:xfrm>
                <a:off x="10582276" y="619680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50</a:t>
                </a:r>
                <a:endParaRPr lang="en-GB" altLang="de-DE" dirty="0"/>
              </a:p>
            </p:txBody>
          </p:sp>
          <p:sp>
            <p:nvSpPr>
              <p:cNvPr id="425" name="Rectangle 400"/>
              <p:cNvSpPr>
                <a:spLocks noChangeArrowheads="1"/>
              </p:cNvSpPr>
              <p:nvPr/>
            </p:nvSpPr>
            <p:spPr bwMode="auto">
              <a:xfrm>
                <a:off x="7200901" y="6365082"/>
                <a:ext cx="3363100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700" dirty="0">
                    <a:solidFill>
                      <a:srgbClr val="000000"/>
                    </a:solidFill>
                  </a:rPr>
                  <a:t>Performance 3rd year (3 locations)</a:t>
                </a:r>
                <a:endParaRPr lang="en-GB" altLang="de-DE" dirty="0"/>
              </a:p>
            </p:txBody>
          </p:sp>
          <p:sp>
            <p:nvSpPr>
              <p:cNvPr id="426" name="Oval 401"/>
              <p:cNvSpPr>
                <a:spLocks noChangeArrowheads="1"/>
              </p:cNvSpPr>
              <p:nvPr/>
            </p:nvSpPr>
            <p:spPr bwMode="auto">
              <a:xfrm>
                <a:off x="8223251" y="3437732"/>
                <a:ext cx="50800" cy="50800"/>
              </a:xfrm>
              <a:prstGeom prst="ellipse">
                <a:avLst/>
              </a:prstGeom>
              <a:noFill/>
              <a:ln w="1428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27" name="Oval 402"/>
              <p:cNvSpPr>
                <a:spLocks noChangeArrowheads="1"/>
              </p:cNvSpPr>
              <p:nvPr/>
            </p:nvSpPr>
            <p:spPr bwMode="auto">
              <a:xfrm>
                <a:off x="7773988" y="3831432"/>
                <a:ext cx="50800" cy="49213"/>
              </a:xfrm>
              <a:prstGeom prst="ellipse">
                <a:avLst/>
              </a:prstGeom>
              <a:noFill/>
              <a:ln w="1428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28" name="Oval 404"/>
              <p:cNvSpPr>
                <a:spLocks noChangeArrowheads="1"/>
              </p:cNvSpPr>
              <p:nvPr/>
            </p:nvSpPr>
            <p:spPr bwMode="auto">
              <a:xfrm>
                <a:off x="7510463" y="3926682"/>
                <a:ext cx="50800" cy="49213"/>
              </a:xfrm>
              <a:prstGeom prst="ellipse">
                <a:avLst/>
              </a:prstGeom>
              <a:noFill/>
              <a:ln w="1428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29" name="Oval 405"/>
              <p:cNvSpPr>
                <a:spLocks noChangeArrowheads="1"/>
              </p:cNvSpPr>
              <p:nvPr/>
            </p:nvSpPr>
            <p:spPr bwMode="auto">
              <a:xfrm>
                <a:off x="7515226" y="3956844"/>
                <a:ext cx="50800" cy="49213"/>
              </a:xfrm>
              <a:prstGeom prst="ellipse">
                <a:avLst/>
              </a:prstGeom>
              <a:noFill/>
              <a:ln w="1428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30" name="Oval 406"/>
              <p:cNvSpPr>
                <a:spLocks noChangeArrowheads="1"/>
              </p:cNvSpPr>
              <p:nvPr/>
            </p:nvSpPr>
            <p:spPr bwMode="auto">
              <a:xfrm>
                <a:off x="7297738" y="3623469"/>
                <a:ext cx="50800" cy="50800"/>
              </a:xfrm>
              <a:prstGeom prst="ellipse">
                <a:avLst/>
              </a:prstGeom>
              <a:noFill/>
              <a:ln w="14288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31" name="Oval 407"/>
              <p:cNvSpPr>
                <a:spLocks noChangeArrowheads="1"/>
              </p:cNvSpPr>
              <p:nvPr/>
            </p:nvSpPr>
            <p:spPr bwMode="auto">
              <a:xfrm>
                <a:off x="8232776" y="3447257"/>
                <a:ext cx="30163" cy="30163"/>
              </a:xfrm>
              <a:prstGeom prst="ellipse">
                <a:avLst/>
              </a:prstGeom>
              <a:solidFill>
                <a:srgbClr val="800000"/>
              </a:solidFill>
              <a:ln w="2222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32" name="Oval 408"/>
              <p:cNvSpPr>
                <a:spLocks noChangeArrowheads="1"/>
              </p:cNvSpPr>
              <p:nvPr/>
            </p:nvSpPr>
            <p:spPr bwMode="auto">
              <a:xfrm>
                <a:off x="7783513" y="3840957"/>
                <a:ext cx="30163" cy="30163"/>
              </a:xfrm>
              <a:prstGeom prst="ellipse">
                <a:avLst/>
              </a:prstGeom>
              <a:solidFill>
                <a:srgbClr val="800000"/>
              </a:solidFill>
              <a:ln w="2222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33" name="Oval 409"/>
              <p:cNvSpPr>
                <a:spLocks noChangeArrowheads="1"/>
              </p:cNvSpPr>
              <p:nvPr/>
            </p:nvSpPr>
            <p:spPr bwMode="auto">
              <a:xfrm>
                <a:off x="7559676" y="3942557"/>
                <a:ext cx="30163" cy="30163"/>
              </a:xfrm>
              <a:prstGeom prst="ellipse">
                <a:avLst/>
              </a:prstGeom>
              <a:solidFill>
                <a:srgbClr val="800000"/>
              </a:solidFill>
              <a:ln w="2222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434" name="Line 410"/>
              <p:cNvSpPr>
                <a:spLocks noChangeShapeType="1"/>
              </p:cNvSpPr>
              <p:nvPr/>
            </p:nvSpPr>
            <p:spPr bwMode="auto">
              <a:xfrm flipV="1">
                <a:off x="7564438" y="61063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5" name="Line 411"/>
              <p:cNvSpPr>
                <a:spLocks noChangeShapeType="1"/>
              </p:cNvSpPr>
              <p:nvPr/>
            </p:nvSpPr>
            <p:spPr bwMode="auto">
              <a:xfrm flipV="1">
                <a:off x="7564438" y="60872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6" name="Line 412"/>
              <p:cNvSpPr>
                <a:spLocks noChangeShapeType="1"/>
              </p:cNvSpPr>
              <p:nvPr/>
            </p:nvSpPr>
            <p:spPr bwMode="auto">
              <a:xfrm flipV="1">
                <a:off x="7564438" y="60682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7" name="Line 413"/>
              <p:cNvSpPr>
                <a:spLocks noChangeShapeType="1"/>
              </p:cNvSpPr>
              <p:nvPr/>
            </p:nvSpPr>
            <p:spPr bwMode="auto">
              <a:xfrm flipV="1">
                <a:off x="7564438" y="60491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8" name="Line 414"/>
              <p:cNvSpPr>
                <a:spLocks noChangeShapeType="1"/>
              </p:cNvSpPr>
              <p:nvPr/>
            </p:nvSpPr>
            <p:spPr bwMode="auto">
              <a:xfrm flipV="1">
                <a:off x="7564438" y="60301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39" name="Line 415"/>
              <p:cNvSpPr>
                <a:spLocks noChangeShapeType="1"/>
              </p:cNvSpPr>
              <p:nvPr/>
            </p:nvSpPr>
            <p:spPr bwMode="auto">
              <a:xfrm flipV="1">
                <a:off x="7564438" y="60110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0" name="Line 416"/>
              <p:cNvSpPr>
                <a:spLocks noChangeShapeType="1"/>
              </p:cNvSpPr>
              <p:nvPr/>
            </p:nvSpPr>
            <p:spPr bwMode="auto">
              <a:xfrm flipV="1">
                <a:off x="7564438" y="59920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1" name="Line 417"/>
              <p:cNvSpPr>
                <a:spLocks noChangeShapeType="1"/>
              </p:cNvSpPr>
              <p:nvPr/>
            </p:nvSpPr>
            <p:spPr bwMode="auto">
              <a:xfrm flipV="1">
                <a:off x="7564438" y="59729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2" name="Line 418"/>
              <p:cNvSpPr>
                <a:spLocks noChangeShapeType="1"/>
              </p:cNvSpPr>
              <p:nvPr/>
            </p:nvSpPr>
            <p:spPr bwMode="auto">
              <a:xfrm flipV="1">
                <a:off x="7564438" y="59539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3" name="Line 419"/>
              <p:cNvSpPr>
                <a:spLocks noChangeShapeType="1"/>
              </p:cNvSpPr>
              <p:nvPr/>
            </p:nvSpPr>
            <p:spPr bwMode="auto">
              <a:xfrm flipV="1">
                <a:off x="7564438" y="59332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4" name="Line 420"/>
              <p:cNvSpPr>
                <a:spLocks noChangeShapeType="1"/>
              </p:cNvSpPr>
              <p:nvPr/>
            </p:nvSpPr>
            <p:spPr bwMode="auto">
              <a:xfrm flipV="1">
                <a:off x="7564438" y="59142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5" name="Line 421"/>
              <p:cNvSpPr>
                <a:spLocks noChangeShapeType="1"/>
              </p:cNvSpPr>
              <p:nvPr/>
            </p:nvSpPr>
            <p:spPr bwMode="auto">
              <a:xfrm flipV="1">
                <a:off x="7564438" y="58951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6" name="Line 422"/>
              <p:cNvSpPr>
                <a:spLocks noChangeShapeType="1"/>
              </p:cNvSpPr>
              <p:nvPr/>
            </p:nvSpPr>
            <p:spPr bwMode="auto">
              <a:xfrm flipV="1">
                <a:off x="7564438" y="58761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7" name="Line 423"/>
              <p:cNvSpPr>
                <a:spLocks noChangeShapeType="1"/>
              </p:cNvSpPr>
              <p:nvPr/>
            </p:nvSpPr>
            <p:spPr bwMode="auto">
              <a:xfrm flipV="1">
                <a:off x="7564438" y="58570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8" name="Line 424"/>
              <p:cNvSpPr>
                <a:spLocks noChangeShapeType="1"/>
              </p:cNvSpPr>
              <p:nvPr/>
            </p:nvSpPr>
            <p:spPr bwMode="auto">
              <a:xfrm flipV="1">
                <a:off x="7564438" y="58380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49" name="Line 425"/>
              <p:cNvSpPr>
                <a:spLocks noChangeShapeType="1"/>
              </p:cNvSpPr>
              <p:nvPr/>
            </p:nvSpPr>
            <p:spPr bwMode="auto">
              <a:xfrm flipV="1">
                <a:off x="7564438" y="58189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0" name="Line 426"/>
              <p:cNvSpPr>
                <a:spLocks noChangeShapeType="1"/>
              </p:cNvSpPr>
              <p:nvPr/>
            </p:nvSpPr>
            <p:spPr bwMode="auto">
              <a:xfrm flipV="1">
                <a:off x="7564438" y="57999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1" name="Line 427"/>
              <p:cNvSpPr>
                <a:spLocks noChangeShapeType="1"/>
              </p:cNvSpPr>
              <p:nvPr/>
            </p:nvSpPr>
            <p:spPr bwMode="auto">
              <a:xfrm flipV="1">
                <a:off x="7564438" y="57808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2" name="Line 428"/>
              <p:cNvSpPr>
                <a:spLocks noChangeShapeType="1"/>
              </p:cNvSpPr>
              <p:nvPr/>
            </p:nvSpPr>
            <p:spPr bwMode="auto">
              <a:xfrm flipV="1">
                <a:off x="7564438" y="57618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3" name="Line 429"/>
              <p:cNvSpPr>
                <a:spLocks noChangeShapeType="1"/>
              </p:cNvSpPr>
              <p:nvPr/>
            </p:nvSpPr>
            <p:spPr bwMode="auto">
              <a:xfrm flipV="1">
                <a:off x="7564438" y="57411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4" name="Line 430"/>
              <p:cNvSpPr>
                <a:spLocks noChangeShapeType="1"/>
              </p:cNvSpPr>
              <p:nvPr/>
            </p:nvSpPr>
            <p:spPr bwMode="auto">
              <a:xfrm flipV="1">
                <a:off x="7564438" y="57221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5" name="Line 431"/>
              <p:cNvSpPr>
                <a:spLocks noChangeShapeType="1"/>
              </p:cNvSpPr>
              <p:nvPr/>
            </p:nvSpPr>
            <p:spPr bwMode="auto">
              <a:xfrm flipV="1">
                <a:off x="7564438" y="57030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6" name="Line 432"/>
              <p:cNvSpPr>
                <a:spLocks noChangeShapeType="1"/>
              </p:cNvSpPr>
              <p:nvPr/>
            </p:nvSpPr>
            <p:spPr bwMode="auto">
              <a:xfrm flipV="1">
                <a:off x="7564438" y="56840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7" name="Line 433"/>
              <p:cNvSpPr>
                <a:spLocks noChangeShapeType="1"/>
              </p:cNvSpPr>
              <p:nvPr/>
            </p:nvSpPr>
            <p:spPr bwMode="auto">
              <a:xfrm flipV="1">
                <a:off x="7564438" y="56649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8" name="Line 434"/>
              <p:cNvSpPr>
                <a:spLocks noChangeShapeType="1"/>
              </p:cNvSpPr>
              <p:nvPr/>
            </p:nvSpPr>
            <p:spPr bwMode="auto">
              <a:xfrm flipV="1">
                <a:off x="7564438" y="56459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59" name="Line 435"/>
              <p:cNvSpPr>
                <a:spLocks noChangeShapeType="1"/>
              </p:cNvSpPr>
              <p:nvPr/>
            </p:nvSpPr>
            <p:spPr bwMode="auto">
              <a:xfrm flipV="1">
                <a:off x="7564438" y="56268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0" name="Line 436"/>
              <p:cNvSpPr>
                <a:spLocks noChangeShapeType="1"/>
              </p:cNvSpPr>
              <p:nvPr/>
            </p:nvSpPr>
            <p:spPr bwMode="auto">
              <a:xfrm flipV="1">
                <a:off x="7564438" y="56078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1" name="Line 437"/>
              <p:cNvSpPr>
                <a:spLocks noChangeShapeType="1"/>
              </p:cNvSpPr>
              <p:nvPr/>
            </p:nvSpPr>
            <p:spPr bwMode="auto">
              <a:xfrm flipV="1">
                <a:off x="7564438" y="55887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2" name="Line 438"/>
              <p:cNvSpPr>
                <a:spLocks noChangeShapeType="1"/>
              </p:cNvSpPr>
              <p:nvPr/>
            </p:nvSpPr>
            <p:spPr bwMode="auto">
              <a:xfrm flipV="1">
                <a:off x="7564438" y="55697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3" name="Line 439"/>
              <p:cNvSpPr>
                <a:spLocks noChangeShapeType="1"/>
              </p:cNvSpPr>
              <p:nvPr/>
            </p:nvSpPr>
            <p:spPr bwMode="auto">
              <a:xfrm flipV="1">
                <a:off x="7564438" y="55506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4" name="Line 440"/>
              <p:cNvSpPr>
                <a:spLocks noChangeShapeType="1"/>
              </p:cNvSpPr>
              <p:nvPr/>
            </p:nvSpPr>
            <p:spPr bwMode="auto">
              <a:xfrm flipV="1">
                <a:off x="7564438" y="55300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5" name="Line 441"/>
              <p:cNvSpPr>
                <a:spLocks noChangeShapeType="1"/>
              </p:cNvSpPr>
              <p:nvPr/>
            </p:nvSpPr>
            <p:spPr bwMode="auto">
              <a:xfrm flipV="1">
                <a:off x="7564438" y="55110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6" name="Line 442"/>
              <p:cNvSpPr>
                <a:spLocks noChangeShapeType="1"/>
              </p:cNvSpPr>
              <p:nvPr/>
            </p:nvSpPr>
            <p:spPr bwMode="auto">
              <a:xfrm flipV="1">
                <a:off x="7564438" y="54919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7" name="Line 443"/>
              <p:cNvSpPr>
                <a:spLocks noChangeShapeType="1"/>
              </p:cNvSpPr>
              <p:nvPr/>
            </p:nvSpPr>
            <p:spPr bwMode="auto">
              <a:xfrm flipV="1">
                <a:off x="7564438" y="54729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8" name="Line 444"/>
              <p:cNvSpPr>
                <a:spLocks noChangeShapeType="1"/>
              </p:cNvSpPr>
              <p:nvPr/>
            </p:nvSpPr>
            <p:spPr bwMode="auto">
              <a:xfrm flipV="1">
                <a:off x="7564438" y="54538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69" name="Line 445"/>
              <p:cNvSpPr>
                <a:spLocks noChangeShapeType="1"/>
              </p:cNvSpPr>
              <p:nvPr/>
            </p:nvSpPr>
            <p:spPr bwMode="auto">
              <a:xfrm flipV="1">
                <a:off x="7564438" y="54348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0" name="Line 446"/>
              <p:cNvSpPr>
                <a:spLocks noChangeShapeType="1"/>
              </p:cNvSpPr>
              <p:nvPr/>
            </p:nvSpPr>
            <p:spPr bwMode="auto">
              <a:xfrm flipV="1">
                <a:off x="7564438" y="54157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1" name="Line 447"/>
              <p:cNvSpPr>
                <a:spLocks noChangeShapeType="1"/>
              </p:cNvSpPr>
              <p:nvPr/>
            </p:nvSpPr>
            <p:spPr bwMode="auto">
              <a:xfrm flipV="1">
                <a:off x="7564438" y="53967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2" name="Line 448"/>
              <p:cNvSpPr>
                <a:spLocks noChangeShapeType="1"/>
              </p:cNvSpPr>
              <p:nvPr/>
            </p:nvSpPr>
            <p:spPr bwMode="auto">
              <a:xfrm flipV="1">
                <a:off x="7564438" y="53776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3" name="Line 449"/>
              <p:cNvSpPr>
                <a:spLocks noChangeShapeType="1"/>
              </p:cNvSpPr>
              <p:nvPr/>
            </p:nvSpPr>
            <p:spPr bwMode="auto">
              <a:xfrm flipV="1">
                <a:off x="7564438" y="53586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4" name="Line 450"/>
              <p:cNvSpPr>
                <a:spLocks noChangeShapeType="1"/>
              </p:cNvSpPr>
              <p:nvPr/>
            </p:nvSpPr>
            <p:spPr bwMode="auto">
              <a:xfrm flipV="1">
                <a:off x="7564438" y="53379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5" name="Line 451"/>
              <p:cNvSpPr>
                <a:spLocks noChangeShapeType="1"/>
              </p:cNvSpPr>
              <p:nvPr/>
            </p:nvSpPr>
            <p:spPr bwMode="auto">
              <a:xfrm flipV="1">
                <a:off x="7564438" y="53189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6" name="Line 452"/>
              <p:cNvSpPr>
                <a:spLocks noChangeShapeType="1"/>
              </p:cNvSpPr>
              <p:nvPr/>
            </p:nvSpPr>
            <p:spPr bwMode="auto">
              <a:xfrm flipV="1">
                <a:off x="7564438" y="52998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7" name="Line 453"/>
              <p:cNvSpPr>
                <a:spLocks noChangeShapeType="1"/>
              </p:cNvSpPr>
              <p:nvPr/>
            </p:nvSpPr>
            <p:spPr bwMode="auto">
              <a:xfrm flipV="1">
                <a:off x="7564438" y="52808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8" name="Line 454"/>
              <p:cNvSpPr>
                <a:spLocks noChangeShapeType="1"/>
              </p:cNvSpPr>
              <p:nvPr/>
            </p:nvSpPr>
            <p:spPr bwMode="auto">
              <a:xfrm flipV="1">
                <a:off x="7564438" y="52617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79" name="Line 455"/>
              <p:cNvSpPr>
                <a:spLocks noChangeShapeType="1"/>
              </p:cNvSpPr>
              <p:nvPr/>
            </p:nvSpPr>
            <p:spPr bwMode="auto">
              <a:xfrm flipV="1">
                <a:off x="7564438" y="52427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0" name="Line 456"/>
              <p:cNvSpPr>
                <a:spLocks noChangeShapeType="1"/>
              </p:cNvSpPr>
              <p:nvPr/>
            </p:nvSpPr>
            <p:spPr bwMode="auto">
              <a:xfrm flipV="1">
                <a:off x="7564438" y="52236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1" name="Line 457"/>
              <p:cNvSpPr>
                <a:spLocks noChangeShapeType="1"/>
              </p:cNvSpPr>
              <p:nvPr/>
            </p:nvSpPr>
            <p:spPr bwMode="auto">
              <a:xfrm flipV="1">
                <a:off x="7564438" y="52046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2" name="Line 458"/>
              <p:cNvSpPr>
                <a:spLocks noChangeShapeType="1"/>
              </p:cNvSpPr>
              <p:nvPr/>
            </p:nvSpPr>
            <p:spPr bwMode="auto">
              <a:xfrm flipV="1">
                <a:off x="7564438" y="51855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3" name="Line 459"/>
              <p:cNvSpPr>
                <a:spLocks noChangeShapeType="1"/>
              </p:cNvSpPr>
              <p:nvPr/>
            </p:nvSpPr>
            <p:spPr bwMode="auto">
              <a:xfrm flipV="1">
                <a:off x="7564438" y="51665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4" name="Line 460"/>
              <p:cNvSpPr>
                <a:spLocks noChangeShapeType="1"/>
              </p:cNvSpPr>
              <p:nvPr/>
            </p:nvSpPr>
            <p:spPr bwMode="auto">
              <a:xfrm flipV="1">
                <a:off x="7564438" y="51458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5" name="Line 461"/>
              <p:cNvSpPr>
                <a:spLocks noChangeShapeType="1"/>
              </p:cNvSpPr>
              <p:nvPr/>
            </p:nvSpPr>
            <p:spPr bwMode="auto">
              <a:xfrm flipV="1">
                <a:off x="7564438" y="51268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6" name="Line 462"/>
              <p:cNvSpPr>
                <a:spLocks noChangeShapeType="1"/>
              </p:cNvSpPr>
              <p:nvPr/>
            </p:nvSpPr>
            <p:spPr bwMode="auto">
              <a:xfrm flipV="1">
                <a:off x="7564438" y="51077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7" name="Line 463"/>
              <p:cNvSpPr>
                <a:spLocks noChangeShapeType="1"/>
              </p:cNvSpPr>
              <p:nvPr/>
            </p:nvSpPr>
            <p:spPr bwMode="auto">
              <a:xfrm flipV="1">
                <a:off x="7564438" y="50887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8" name="Line 464"/>
              <p:cNvSpPr>
                <a:spLocks noChangeShapeType="1"/>
              </p:cNvSpPr>
              <p:nvPr/>
            </p:nvSpPr>
            <p:spPr bwMode="auto">
              <a:xfrm flipV="1">
                <a:off x="7564438" y="50696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89" name="Line 465"/>
              <p:cNvSpPr>
                <a:spLocks noChangeShapeType="1"/>
              </p:cNvSpPr>
              <p:nvPr/>
            </p:nvSpPr>
            <p:spPr bwMode="auto">
              <a:xfrm flipV="1">
                <a:off x="7564438" y="50506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0" name="Line 466"/>
              <p:cNvSpPr>
                <a:spLocks noChangeShapeType="1"/>
              </p:cNvSpPr>
              <p:nvPr/>
            </p:nvSpPr>
            <p:spPr bwMode="auto">
              <a:xfrm flipV="1">
                <a:off x="7564438" y="50315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1" name="Line 467"/>
              <p:cNvSpPr>
                <a:spLocks noChangeShapeType="1"/>
              </p:cNvSpPr>
              <p:nvPr/>
            </p:nvSpPr>
            <p:spPr bwMode="auto">
              <a:xfrm flipV="1">
                <a:off x="7564438" y="50125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2" name="Line 468"/>
              <p:cNvSpPr>
                <a:spLocks noChangeShapeType="1"/>
              </p:cNvSpPr>
              <p:nvPr/>
            </p:nvSpPr>
            <p:spPr bwMode="auto">
              <a:xfrm flipV="1">
                <a:off x="7564438" y="49934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3" name="Line 469"/>
              <p:cNvSpPr>
                <a:spLocks noChangeShapeType="1"/>
              </p:cNvSpPr>
              <p:nvPr/>
            </p:nvSpPr>
            <p:spPr bwMode="auto">
              <a:xfrm flipV="1">
                <a:off x="7564438" y="49744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4" name="Line 470"/>
              <p:cNvSpPr>
                <a:spLocks noChangeShapeType="1"/>
              </p:cNvSpPr>
              <p:nvPr/>
            </p:nvSpPr>
            <p:spPr bwMode="auto">
              <a:xfrm flipV="1">
                <a:off x="7564438" y="49553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5" name="Line 471"/>
              <p:cNvSpPr>
                <a:spLocks noChangeShapeType="1"/>
              </p:cNvSpPr>
              <p:nvPr/>
            </p:nvSpPr>
            <p:spPr bwMode="auto">
              <a:xfrm flipV="1">
                <a:off x="7564438" y="49347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6" name="Line 472"/>
              <p:cNvSpPr>
                <a:spLocks noChangeShapeType="1"/>
              </p:cNvSpPr>
              <p:nvPr/>
            </p:nvSpPr>
            <p:spPr bwMode="auto">
              <a:xfrm flipV="1">
                <a:off x="7564438" y="49156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7" name="Line 473"/>
              <p:cNvSpPr>
                <a:spLocks noChangeShapeType="1"/>
              </p:cNvSpPr>
              <p:nvPr/>
            </p:nvSpPr>
            <p:spPr bwMode="auto">
              <a:xfrm flipV="1">
                <a:off x="7564438" y="48966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8" name="Line 474"/>
              <p:cNvSpPr>
                <a:spLocks noChangeShapeType="1"/>
              </p:cNvSpPr>
              <p:nvPr/>
            </p:nvSpPr>
            <p:spPr bwMode="auto">
              <a:xfrm flipV="1">
                <a:off x="7564438" y="48775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499" name="Line 475"/>
              <p:cNvSpPr>
                <a:spLocks noChangeShapeType="1"/>
              </p:cNvSpPr>
              <p:nvPr/>
            </p:nvSpPr>
            <p:spPr bwMode="auto">
              <a:xfrm flipV="1">
                <a:off x="7564438" y="48585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0" name="Line 476"/>
              <p:cNvSpPr>
                <a:spLocks noChangeShapeType="1"/>
              </p:cNvSpPr>
              <p:nvPr/>
            </p:nvSpPr>
            <p:spPr bwMode="auto">
              <a:xfrm flipV="1">
                <a:off x="7564438" y="48394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1" name="Line 477"/>
              <p:cNvSpPr>
                <a:spLocks noChangeShapeType="1"/>
              </p:cNvSpPr>
              <p:nvPr/>
            </p:nvSpPr>
            <p:spPr bwMode="auto">
              <a:xfrm flipV="1">
                <a:off x="7564438" y="48204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2" name="Line 478"/>
              <p:cNvSpPr>
                <a:spLocks noChangeShapeType="1"/>
              </p:cNvSpPr>
              <p:nvPr/>
            </p:nvSpPr>
            <p:spPr bwMode="auto">
              <a:xfrm flipV="1">
                <a:off x="7564438" y="48013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3" name="Line 479"/>
              <p:cNvSpPr>
                <a:spLocks noChangeShapeType="1"/>
              </p:cNvSpPr>
              <p:nvPr/>
            </p:nvSpPr>
            <p:spPr bwMode="auto">
              <a:xfrm flipV="1">
                <a:off x="7564438" y="47823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4" name="Line 480"/>
              <p:cNvSpPr>
                <a:spLocks noChangeShapeType="1"/>
              </p:cNvSpPr>
              <p:nvPr/>
            </p:nvSpPr>
            <p:spPr bwMode="auto">
              <a:xfrm flipV="1">
                <a:off x="7564438" y="47632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5" name="Line 481"/>
              <p:cNvSpPr>
                <a:spLocks noChangeShapeType="1"/>
              </p:cNvSpPr>
              <p:nvPr/>
            </p:nvSpPr>
            <p:spPr bwMode="auto">
              <a:xfrm flipV="1">
                <a:off x="7564438" y="47426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6" name="Line 482"/>
              <p:cNvSpPr>
                <a:spLocks noChangeShapeType="1"/>
              </p:cNvSpPr>
              <p:nvPr/>
            </p:nvSpPr>
            <p:spPr bwMode="auto">
              <a:xfrm flipV="1">
                <a:off x="7564438" y="47236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7" name="Line 483"/>
              <p:cNvSpPr>
                <a:spLocks noChangeShapeType="1"/>
              </p:cNvSpPr>
              <p:nvPr/>
            </p:nvSpPr>
            <p:spPr bwMode="auto">
              <a:xfrm flipV="1">
                <a:off x="7564438" y="47045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8" name="Line 484"/>
              <p:cNvSpPr>
                <a:spLocks noChangeShapeType="1"/>
              </p:cNvSpPr>
              <p:nvPr/>
            </p:nvSpPr>
            <p:spPr bwMode="auto">
              <a:xfrm flipV="1">
                <a:off x="7564438" y="46855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09" name="Line 485"/>
              <p:cNvSpPr>
                <a:spLocks noChangeShapeType="1"/>
              </p:cNvSpPr>
              <p:nvPr/>
            </p:nvSpPr>
            <p:spPr bwMode="auto">
              <a:xfrm flipV="1">
                <a:off x="7564438" y="46664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0" name="Line 486"/>
              <p:cNvSpPr>
                <a:spLocks noChangeShapeType="1"/>
              </p:cNvSpPr>
              <p:nvPr/>
            </p:nvSpPr>
            <p:spPr bwMode="auto">
              <a:xfrm flipV="1">
                <a:off x="7564438" y="46474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1" name="Line 487"/>
              <p:cNvSpPr>
                <a:spLocks noChangeShapeType="1"/>
              </p:cNvSpPr>
              <p:nvPr/>
            </p:nvSpPr>
            <p:spPr bwMode="auto">
              <a:xfrm flipV="1">
                <a:off x="7564438" y="46283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2" name="Line 488"/>
              <p:cNvSpPr>
                <a:spLocks noChangeShapeType="1"/>
              </p:cNvSpPr>
              <p:nvPr/>
            </p:nvSpPr>
            <p:spPr bwMode="auto">
              <a:xfrm flipV="1">
                <a:off x="7564438" y="46093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3" name="Line 489"/>
              <p:cNvSpPr>
                <a:spLocks noChangeShapeType="1"/>
              </p:cNvSpPr>
              <p:nvPr/>
            </p:nvSpPr>
            <p:spPr bwMode="auto">
              <a:xfrm flipV="1">
                <a:off x="7564438" y="45902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4" name="Line 490"/>
              <p:cNvSpPr>
                <a:spLocks noChangeShapeType="1"/>
              </p:cNvSpPr>
              <p:nvPr/>
            </p:nvSpPr>
            <p:spPr bwMode="auto">
              <a:xfrm flipV="1">
                <a:off x="7564438" y="45712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5" name="Line 491"/>
              <p:cNvSpPr>
                <a:spLocks noChangeShapeType="1"/>
              </p:cNvSpPr>
              <p:nvPr/>
            </p:nvSpPr>
            <p:spPr bwMode="auto">
              <a:xfrm flipV="1">
                <a:off x="7564438" y="45521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6" name="Line 492"/>
              <p:cNvSpPr>
                <a:spLocks noChangeShapeType="1"/>
              </p:cNvSpPr>
              <p:nvPr/>
            </p:nvSpPr>
            <p:spPr bwMode="auto">
              <a:xfrm flipV="1">
                <a:off x="7564438" y="45315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7" name="Line 493"/>
              <p:cNvSpPr>
                <a:spLocks noChangeShapeType="1"/>
              </p:cNvSpPr>
              <p:nvPr/>
            </p:nvSpPr>
            <p:spPr bwMode="auto">
              <a:xfrm flipV="1">
                <a:off x="7564438" y="45124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8" name="Line 494"/>
              <p:cNvSpPr>
                <a:spLocks noChangeShapeType="1"/>
              </p:cNvSpPr>
              <p:nvPr/>
            </p:nvSpPr>
            <p:spPr bwMode="auto">
              <a:xfrm flipV="1">
                <a:off x="7564438" y="44934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19" name="Line 495"/>
              <p:cNvSpPr>
                <a:spLocks noChangeShapeType="1"/>
              </p:cNvSpPr>
              <p:nvPr/>
            </p:nvSpPr>
            <p:spPr bwMode="auto">
              <a:xfrm flipV="1">
                <a:off x="7564438" y="44743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0" name="Line 496"/>
              <p:cNvSpPr>
                <a:spLocks noChangeShapeType="1"/>
              </p:cNvSpPr>
              <p:nvPr/>
            </p:nvSpPr>
            <p:spPr bwMode="auto">
              <a:xfrm flipV="1">
                <a:off x="7564438" y="44553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1" name="Line 497"/>
              <p:cNvSpPr>
                <a:spLocks noChangeShapeType="1"/>
              </p:cNvSpPr>
              <p:nvPr/>
            </p:nvSpPr>
            <p:spPr bwMode="auto">
              <a:xfrm flipV="1">
                <a:off x="7564438" y="44362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2" name="Line 498"/>
              <p:cNvSpPr>
                <a:spLocks noChangeShapeType="1"/>
              </p:cNvSpPr>
              <p:nvPr/>
            </p:nvSpPr>
            <p:spPr bwMode="auto">
              <a:xfrm flipV="1">
                <a:off x="7564438" y="44172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3" name="Line 499"/>
              <p:cNvSpPr>
                <a:spLocks noChangeShapeType="1"/>
              </p:cNvSpPr>
              <p:nvPr/>
            </p:nvSpPr>
            <p:spPr bwMode="auto">
              <a:xfrm flipV="1">
                <a:off x="7564438" y="43981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4" name="Line 500"/>
              <p:cNvSpPr>
                <a:spLocks noChangeShapeType="1"/>
              </p:cNvSpPr>
              <p:nvPr/>
            </p:nvSpPr>
            <p:spPr bwMode="auto">
              <a:xfrm flipV="1">
                <a:off x="7564438" y="43791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5" name="Line 501"/>
              <p:cNvSpPr>
                <a:spLocks noChangeShapeType="1"/>
              </p:cNvSpPr>
              <p:nvPr/>
            </p:nvSpPr>
            <p:spPr bwMode="auto">
              <a:xfrm flipV="1">
                <a:off x="7564438" y="43600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6" name="Line 502"/>
              <p:cNvSpPr>
                <a:spLocks noChangeShapeType="1"/>
              </p:cNvSpPr>
              <p:nvPr/>
            </p:nvSpPr>
            <p:spPr bwMode="auto">
              <a:xfrm flipV="1">
                <a:off x="7564438" y="43394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7" name="Line 503"/>
              <p:cNvSpPr>
                <a:spLocks noChangeShapeType="1"/>
              </p:cNvSpPr>
              <p:nvPr/>
            </p:nvSpPr>
            <p:spPr bwMode="auto">
              <a:xfrm flipV="1">
                <a:off x="7564438" y="43203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8" name="Line 504"/>
              <p:cNvSpPr>
                <a:spLocks noChangeShapeType="1"/>
              </p:cNvSpPr>
              <p:nvPr/>
            </p:nvSpPr>
            <p:spPr bwMode="auto">
              <a:xfrm flipV="1">
                <a:off x="7564438" y="43013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29" name="Line 505"/>
              <p:cNvSpPr>
                <a:spLocks noChangeShapeType="1"/>
              </p:cNvSpPr>
              <p:nvPr/>
            </p:nvSpPr>
            <p:spPr bwMode="auto">
              <a:xfrm flipV="1">
                <a:off x="7564438" y="42822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0" name="Line 506"/>
              <p:cNvSpPr>
                <a:spLocks noChangeShapeType="1"/>
              </p:cNvSpPr>
              <p:nvPr/>
            </p:nvSpPr>
            <p:spPr bwMode="auto">
              <a:xfrm flipV="1">
                <a:off x="7564438" y="42632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1" name="Line 507"/>
              <p:cNvSpPr>
                <a:spLocks noChangeShapeType="1"/>
              </p:cNvSpPr>
              <p:nvPr/>
            </p:nvSpPr>
            <p:spPr bwMode="auto">
              <a:xfrm flipV="1">
                <a:off x="7564438" y="42441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2" name="Line 508"/>
              <p:cNvSpPr>
                <a:spLocks noChangeShapeType="1"/>
              </p:cNvSpPr>
              <p:nvPr/>
            </p:nvSpPr>
            <p:spPr bwMode="auto">
              <a:xfrm flipV="1">
                <a:off x="7564438" y="42251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3" name="Line 509"/>
              <p:cNvSpPr>
                <a:spLocks noChangeShapeType="1"/>
              </p:cNvSpPr>
              <p:nvPr/>
            </p:nvSpPr>
            <p:spPr bwMode="auto">
              <a:xfrm flipV="1">
                <a:off x="7564438" y="42060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4" name="Line 510"/>
              <p:cNvSpPr>
                <a:spLocks noChangeShapeType="1"/>
              </p:cNvSpPr>
              <p:nvPr/>
            </p:nvSpPr>
            <p:spPr bwMode="auto">
              <a:xfrm flipV="1">
                <a:off x="7564438" y="41870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5" name="Line 511"/>
              <p:cNvSpPr>
                <a:spLocks noChangeShapeType="1"/>
              </p:cNvSpPr>
              <p:nvPr/>
            </p:nvSpPr>
            <p:spPr bwMode="auto">
              <a:xfrm flipV="1">
                <a:off x="7564438" y="41679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6" name="Line 512"/>
              <p:cNvSpPr>
                <a:spLocks noChangeShapeType="1"/>
              </p:cNvSpPr>
              <p:nvPr/>
            </p:nvSpPr>
            <p:spPr bwMode="auto">
              <a:xfrm flipV="1">
                <a:off x="7564438" y="41473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7" name="Line 513"/>
              <p:cNvSpPr>
                <a:spLocks noChangeShapeType="1"/>
              </p:cNvSpPr>
              <p:nvPr/>
            </p:nvSpPr>
            <p:spPr bwMode="auto">
              <a:xfrm flipV="1">
                <a:off x="7564438" y="41282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8" name="Line 514"/>
              <p:cNvSpPr>
                <a:spLocks noChangeShapeType="1"/>
              </p:cNvSpPr>
              <p:nvPr/>
            </p:nvSpPr>
            <p:spPr bwMode="auto">
              <a:xfrm flipV="1">
                <a:off x="7564438" y="41092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39" name="Line 515"/>
              <p:cNvSpPr>
                <a:spLocks noChangeShapeType="1"/>
              </p:cNvSpPr>
              <p:nvPr/>
            </p:nvSpPr>
            <p:spPr bwMode="auto">
              <a:xfrm flipV="1">
                <a:off x="7564438" y="40901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0" name="Line 517"/>
              <p:cNvSpPr>
                <a:spLocks noChangeShapeType="1"/>
              </p:cNvSpPr>
              <p:nvPr/>
            </p:nvSpPr>
            <p:spPr bwMode="auto">
              <a:xfrm flipV="1">
                <a:off x="7564438" y="40711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1" name="Line 518"/>
              <p:cNvSpPr>
                <a:spLocks noChangeShapeType="1"/>
              </p:cNvSpPr>
              <p:nvPr/>
            </p:nvSpPr>
            <p:spPr bwMode="auto">
              <a:xfrm flipV="1">
                <a:off x="7564438" y="40520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2" name="Line 519"/>
              <p:cNvSpPr>
                <a:spLocks noChangeShapeType="1"/>
              </p:cNvSpPr>
              <p:nvPr/>
            </p:nvSpPr>
            <p:spPr bwMode="auto">
              <a:xfrm flipV="1">
                <a:off x="7564438" y="40330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3" name="Line 520"/>
              <p:cNvSpPr>
                <a:spLocks noChangeShapeType="1"/>
              </p:cNvSpPr>
              <p:nvPr/>
            </p:nvSpPr>
            <p:spPr bwMode="auto">
              <a:xfrm flipV="1">
                <a:off x="7564438" y="40139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4" name="Line 521"/>
              <p:cNvSpPr>
                <a:spLocks noChangeShapeType="1"/>
              </p:cNvSpPr>
              <p:nvPr/>
            </p:nvSpPr>
            <p:spPr bwMode="auto">
              <a:xfrm flipV="1">
                <a:off x="7564438" y="39949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5" name="Line 522"/>
              <p:cNvSpPr>
                <a:spLocks noChangeShapeType="1"/>
              </p:cNvSpPr>
              <p:nvPr/>
            </p:nvSpPr>
            <p:spPr bwMode="auto">
              <a:xfrm flipV="1">
                <a:off x="7564438" y="39758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6" name="Line 523"/>
              <p:cNvSpPr>
                <a:spLocks noChangeShapeType="1"/>
              </p:cNvSpPr>
              <p:nvPr/>
            </p:nvSpPr>
            <p:spPr bwMode="auto">
              <a:xfrm flipV="1">
                <a:off x="7573963" y="39552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7" name="Line 524"/>
              <p:cNvSpPr>
                <a:spLocks noChangeShapeType="1"/>
              </p:cNvSpPr>
              <p:nvPr/>
            </p:nvSpPr>
            <p:spPr bwMode="auto">
              <a:xfrm flipV="1">
                <a:off x="7564438" y="39362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8" name="Line 525"/>
              <p:cNvSpPr>
                <a:spLocks noChangeShapeType="1"/>
              </p:cNvSpPr>
              <p:nvPr/>
            </p:nvSpPr>
            <p:spPr bwMode="auto">
              <a:xfrm flipV="1">
                <a:off x="7564438" y="39171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49" name="Line 526"/>
              <p:cNvSpPr>
                <a:spLocks noChangeShapeType="1"/>
              </p:cNvSpPr>
              <p:nvPr/>
            </p:nvSpPr>
            <p:spPr bwMode="auto">
              <a:xfrm flipV="1">
                <a:off x="7564438" y="38981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0" name="Line 527"/>
              <p:cNvSpPr>
                <a:spLocks noChangeShapeType="1"/>
              </p:cNvSpPr>
              <p:nvPr/>
            </p:nvSpPr>
            <p:spPr bwMode="auto">
              <a:xfrm flipV="1">
                <a:off x="7564438" y="38790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1" name="Line 528"/>
              <p:cNvSpPr>
                <a:spLocks noChangeShapeType="1"/>
              </p:cNvSpPr>
              <p:nvPr/>
            </p:nvSpPr>
            <p:spPr bwMode="auto">
              <a:xfrm flipV="1">
                <a:off x="7564438" y="38600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2" name="Line 529"/>
              <p:cNvSpPr>
                <a:spLocks noChangeShapeType="1"/>
              </p:cNvSpPr>
              <p:nvPr/>
            </p:nvSpPr>
            <p:spPr bwMode="auto">
              <a:xfrm flipV="1">
                <a:off x="7564438" y="38409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3" name="Line 530"/>
              <p:cNvSpPr>
                <a:spLocks noChangeShapeType="1"/>
              </p:cNvSpPr>
              <p:nvPr/>
            </p:nvSpPr>
            <p:spPr bwMode="auto">
              <a:xfrm flipV="1">
                <a:off x="7564438" y="38219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4" name="Line 531"/>
              <p:cNvSpPr>
                <a:spLocks noChangeShapeType="1"/>
              </p:cNvSpPr>
              <p:nvPr/>
            </p:nvSpPr>
            <p:spPr bwMode="auto">
              <a:xfrm flipV="1">
                <a:off x="7564438" y="38028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5" name="Line 532"/>
              <p:cNvSpPr>
                <a:spLocks noChangeShapeType="1"/>
              </p:cNvSpPr>
              <p:nvPr/>
            </p:nvSpPr>
            <p:spPr bwMode="auto">
              <a:xfrm flipV="1">
                <a:off x="7564438" y="37838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6" name="Line 533"/>
              <p:cNvSpPr>
                <a:spLocks noChangeShapeType="1"/>
              </p:cNvSpPr>
              <p:nvPr/>
            </p:nvSpPr>
            <p:spPr bwMode="auto">
              <a:xfrm flipV="1">
                <a:off x="7564438" y="37647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7" name="Line 534"/>
              <p:cNvSpPr>
                <a:spLocks noChangeShapeType="1"/>
              </p:cNvSpPr>
              <p:nvPr/>
            </p:nvSpPr>
            <p:spPr bwMode="auto">
              <a:xfrm flipV="1">
                <a:off x="7564438" y="37441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8" name="Line 535"/>
              <p:cNvSpPr>
                <a:spLocks noChangeShapeType="1"/>
              </p:cNvSpPr>
              <p:nvPr/>
            </p:nvSpPr>
            <p:spPr bwMode="auto">
              <a:xfrm flipV="1">
                <a:off x="7564438" y="37250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59" name="Line 536"/>
              <p:cNvSpPr>
                <a:spLocks noChangeShapeType="1"/>
              </p:cNvSpPr>
              <p:nvPr/>
            </p:nvSpPr>
            <p:spPr bwMode="auto">
              <a:xfrm flipV="1">
                <a:off x="7564438" y="37060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0" name="Line 537"/>
              <p:cNvSpPr>
                <a:spLocks noChangeShapeType="1"/>
              </p:cNvSpPr>
              <p:nvPr/>
            </p:nvSpPr>
            <p:spPr bwMode="auto">
              <a:xfrm flipV="1">
                <a:off x="7564438" y="36869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1" name="Line 538"/>
              <p:cNvSpPr>
                <a:spLocks noChangeShapeType="1"/>
              </p:cNvSpPr>
              <p:nvPr/>
            </p:nvSpPr>
            <p:spPr bwMode="auto">
              <a:xfrm flipV="1">
                <a:off x="7564438" y="36679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2" name="Line 539"/>
              <p:cNvSpPr>
                <a:spLocks noChangeShapeType="1"/>
              </p:cNvSpPr>
              <p:nvPr/>
            </p:nvSpPr>
            <p:spPr bwMode="auto">
              <a:xfrm flipV="1">
                <a:off x="7564438" y="36488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3" name="Line 540"/>
              <p:cNvSpPr>
                <a:spLocks noChangeShapeType="1"/>
              </p:cNvSpPr>
              <p:nvPr/>
            </p:nvSpPr>
            <p:spPr bwMode="auto">
              <a:xfrm flipV="1">
                <a:off x="7564438" y="36298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4" name="Line 541"/>
              <p:cNvSpPr>
                <a:spLocks noChangeShapeType="1"/>
              </p:cNvSpPr>
              <p:nvPr/>
            </p:nvSpPr>
            <p:spPr bwMode="auto">
              <a:xfrm flipV="1">
                <a:off x="7564438" y="36107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5" name="Line 542"/>
              <p:cNvSpPr>
                <a:spLocks noChangeShapeType="1"/>
              </p:cNvSpPr>
              <p:nvPr/>
            </p:nvSpPr>
            <p:spPr bwMode="auto">
              <a:xfrm flipV="1">
                <a:off x="7564438" y="35917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6" name="Line 543"/>
              <p:cNvSpPr>
                <a:spLocks noChangeShapeType="1"/>
              </p:cNvSpPr>
              <p:nvPr/>
            </p:nvSpPr>
            <p:spPr bwMode="auto">
              <a:xfrm flipV="1">
                <a:off x="7564438" y="35726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7" name="Line 544"/>
              <p:cNvSpPr>
                <a:spLocks noChangeShapeType="1"/>
              </p:cNvSpPr>
              <p:nvPr/>
            </p:nvSpPr>
            <p:spPr bwMode="auto">
              <a:xfrm flipV="1">
                <a:off x="7564438" y="35520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8" name="Line 545"/>
              <p:cNvSpPr>
                <a:spLocks noChangeShapeType="1"/>
              </p:cNvSpPr>
              <p:nvPr/>
            </p:nvSpPr>
            <p:spPr bwMode="auto">
              <a:xfrm flipV="1">
                <a:off x="7564438" y="35329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69" name="Line 546"/>
              <p:cNvSpPr>
                <a:spLocks noChangeShapeType="1"/>
              </p:cNvSpPr>
              <p:nvPr/>
            </p:nvSpPr>
            <p:spPr bwMode="auto">
              <a:xfrm flipV="1">
                <a:off x="7564438" y="35139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0" name="Line 547"/>
              <p:cNvSpPr>
                <a:spLocks noChangeShapeType="1"/>
              </p:cNvSpPr>
              <p:nvPr/>
            </p:nvSpPr>
            <p:spPr bwMode="auto">
              <a:xfrm flipV="1">
                <a:off x="7564438" y="34948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1" name="Line 548"/>
              <p:cNvSpPr>
                <a:spLocks noChangeShapeType="1"/>
              </p:cNvSpPr>
              <p:nvPr/>
            </p:nvSpPr>
            <p:spPr bwMode="auto">
              <a:xfrm flipV="1">
                <a:off x="7564438" y="34758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2" name="Line 549"/>
              <p:cNvSpPr>
                <a:spLocks noChangeShapeType="1"/>
              </p:cNvSpPr>
              <p:nvPr/>
            </p:nvSpPr>
            <p:spPr bwMode="auto">
              <a:xfrm flipV="1">
                <a:off x="7564438" y="34567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3" name="Line 550"/>
              <p:cNvSpPr>
                <a:spLocks noChangeShapeType="1"/>
              </p:cNvSpPr>
              <p:nvPr/>
            </p:nvSpPr>
            <p:spPr bwMode="auto">
              <a:xfrm flipV="1">
                <a:off x="7564438" y="34377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4" name="Line 551"/>
              <p:cNvSpPr>
                <a:spLocks noChangeShapeType="1"/>
              </p:cNvSpPr>
              <p:nvPr/>
            </p:nvSpPr>
            <p:spPr bwMode="auto">
              <a:xfrm flipV="1">
                <a:off x="7564438" y="34186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5" name="Line 552"/>
              <p:cNvSpPr>
                <a:spLocks noChangeShapeType="1"/>
              </p:cNvSpPr>
              <p:nvPr/>
            </p:nvSpPr>
            <p:spPr bwMode="auto">
              <a:xfrm flipV="1">
                <a:off x="7564438" y="33996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6" name="Line 553"/>
              <p:cNvSpPr>
                <a:spLocks noChangeShapeType="1"/>
              </p:cNvSpPr>
              <p:nvPr/>
            </p:nvSpPr>
            <p:spPr bwMode="auto">
              <a:xfrm flipV="1">
                <a:off x="7564438" y="33805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7" name="Line 554"/>
              <p:cNvSpPr>
                <a:spLocks noChangeShapeType="1"/>
              </p:cNvSpPr>
              <p:nvPr/>
            </p:nvSpPr>
            <p:spPr bwMode="auto">
              <a:xfrm flipV="1">
                <a:off x="7564438" y="33615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8" name="Line 555"/>
              <p:cNvSpPr>
                <a:spLocks noChangeShapeType="1"/>
              </p:cNvSpPr>
              <p:nvPr/>
            </p:nvSpPr>
            <p:spPr bwMode="auto">
              <a:xfrm flipV="1">
                <a:off x="7564438" y="33408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79" name="Line 556"/>
              <p:cNvSpPr>
                <a:spLocks noChangeShapeType="1"/>
              </p:cNvSpPr>
              <p:nvPr/>
            </p:nvSpPr>
            <p:spPr bwMode="auto">
              <a:xfrm flipV="1">
                <a:off x="7564438" y="33218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0" name="Line 557"/>
              <p:cNvSpPr>
                <a:spLocks noChangeShapeType="1"/>
              </p:cNvSpPr>
              <p:nvPr/>
            </p:nvSpPr>
            <p:spPr bwMode="auto">
              <a:xfrm flipV="1">
                <a:off x="7564438" y="33027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1" name="Line 558"/>
              <p:cNvSpPr>
                <a:spLocks noChangeShapeType="1"/>
              </p:cNvSpPr>
              <p:nvPr/>
            </p:nvSpPr>
            <p:spPr bwMode="auto">
              <a:xfrm flipV="1">
                <a:off x="7564438" y="32837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2" name="Line 559"/>
              <p:cNvSpPr>
                <a:spLocks noChangeShapeType="1"/>
              </p:cNvSpPr>
              <p:nvPr/>
            </p:nvSpPr>
            <p:spPr bwMode="auto">
              <a:xfrm flipV="1">
                <a:off x="7564438" y="32646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3" name="Line 560"/>
              <p:cNvSpPr>
                <a:spLocks noChangeShapeType="1"/>
              </p:cNvSpPr>
              <p:nvPr/>
            </p:nvSpPr>
            <p:spPr bwMode="auto">
              <a:xfrm flipV="1">
                <a:off x="7564438" y="32456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4" name="Line 561"/>
              <p:cNvSpPr>
                <a:spLocks noChangeShapeType="1"/>
              </p:cNvSpPr>
              <p:nvPr/>
            </p:nvSpPr>
            <p:spPr bwMode="auto">
              <a:xfrm flipV="1">
                <a:off x="7564438" y="32265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5" name="Line 562"/>
              <p:cNvSpPr>
                <a:spLocks noChangeShapeType="1"/>
              </p:cNvSpPr>
              <p:nvPr/>
            </p:nvSpPr>
            <p:spPr bwMode="auto">
              <a:xfrm flipV="1">
                <a:off x="7564438" y="32075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6" name="Line 563"/>
              <p:cNvSpPr>
                <a:spLocks noChangeShapeType="1"/>
              </p:cNvSpPr>
              <p:nvPr/>
            </p:nvSpPr>
            <p:spPr bwMode="auto">
              <a:xfrm flipV="1">
                <a:off x="7564438" y="31884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7" name="Line 564"/>
              <p:cNvSpPr>
                <a:spLocks noChangeShapeType="1"/>
              </p:cNvSpPr>
              <p:nvPr/>
            </p:nvSpPr>
            <p:spPr bwMode="auto">
              <a:xfrm flipV="1">
                <a:off x="7564438" y="31694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8" name="Line 565"/>
              <p:cNvSpPr>
                <a:spLocks noChangeShapeType="1"/>
              </p:cNvSpPr>
              <p:nvPr/>
            </p:nvSpPr>
            <p:spPr bwMode="auto">
              <a:xfrm flipV="1">
                <a:off x="7564438" y="31488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89" name="Line 566"/>
              <p:cNvSpPr>
                <a:spLocks noChangeShapeType="1"/>
              </p:cNvSpPr>
              <p:nvPr/>
            </p:nvSpPr>
            <p:spPr bwMode="auto">
              <a:xfrm flipV="1">
                <a:off x="7564438" y="312975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0" name="Line 567"/>
              <p:cNvSpPr>
                <a:spLocks noChangeShapeType="1"/>
              </p:cNvSpPr>
              <p:nvPr/>
            </p:nvSpPr>
            <p:spPr bwMode="auto">
              <a:xfrm flipV="1">
                <a:off x="7564438" y="3110707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1" name="Line 568"/>
              <p:cNvSpPr>
                <a:spLocks noChangeShapeType="1"/>
              </p:cNvSpPr>
              <p:nvPr/>
            </p:nvSpPr>
            <p:spPr bwMode="auto">
              <a:xfrm flipV="1">
                <a:off x="7564438" y="30916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2" name="Line 569"/>
              <p:cNvSpPr>
                <a:spLocks noChangeShapeType="1"/>
              </p:cNvSpPr>
              <p:nvPr/>
            </p:nvSpPr>
            <p:spPr bwMode="auto">
              <a:xfrm flipV="1">
                <a:off x="7564438" y="30726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3" name="Line 570"/>
              <p:cNvSpPr>
                <a:spLocks noChangeShapeType="1"/>
              </p:cNvSpPr>
              <p:nvPr/>
            </p:nvSpPr>
            <p:spPr bwMode="auto">
              <a:xfrm flipV="1">
                <a:off x="7564438" y="30535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4" name="Line 571"/>
              <p:cNvSpPr>
                <a:spLocks noChangeShapeType="1"/>
              </p:cNvSpPr>
              <p:nvPr/>
            </p:nvSpPr>
            <p:spPr bwMode="auto">
              <a:xfrm flipV="1">
                <a:off x="7564438" y="30345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5" name="Line 572"/>
              <p:cNvSpPr>
                <a:spLocks noChangeShapeType="1"/>
              </p:cNvSpPr>
              <p:nvPr/>
            </p:nvSpPr>
            <p:spPr bwMode="auto">
              <a:xfrm flipV="1">
                <a:off x="7564438" y="30154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6" name="Line 573"/>
              <p:cNvSpPr>
                <a:spLocks noChangeShapeType="1"/>
              </p:cNvSpPr>
              <p:nvPr/>
            </p:nvSpPr>
            <p:spPr bwMode="auto">
              <a:xfrm flipV="1">
                <a:off x="7564438" y="299640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7" name="Line 574"/>
              <p:cNvSpPr>
                <a:spLocks noChangeShapeType="1"/>
              </p:cNvSpPr>
              <p:nvPr/>
            </p:nvSpPr>
            <p:spPr bwMode="auto">
              <a:xfrm flipV="1">
                <a:off x="7564438" y="2977357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8" name="Line 575"/>
              <p:cNvSpPr>
                <a:spLocks noChangeShapeType="1"/>
              </p:cNvSpPr>
              <p:nvPr/>
            </p:nvSpPr>
            <p:spPr bwMode="auto">
              <a:xfrm flipV="1">
                <a:off x="7564438" y="29567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599" name="Line 576"/>
              <p:cNvSpPr>
                <a:spLocks noChangeShapeType="1"/>
              </p:cNvSpPr>
              <p:nvPr/>
            </p:nvSpPr>
            <p:spPr bwMode="auto">
              <a:xfrm flipV="1">
                <a:off x="7564438" y="29376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0" name="Line 577"/>
              <p:cNvSpPr>
                <a:spLocks noChangeShapeType="1"/>
              </p:cNvSpPr>
              <p:nvPr/>
            </p:nvSpPr>
            <p:spPr bwMode="auto">
              <a:xfrm flipV="1">
                <a:off x="7564438" y="291861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1" name="Line 578"/>
              <p:cNvSpPr>
                <a:spLocks noChangeShapeType="1"/>
              </p:cNvSpPr>
              <p:nvPr/>
            </p:nvSpPr>
            <p:spPr bwMode="auto">
              <a:xfrm flipV="1">
                <a:off x="7564438" y="2899569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2" name="Line 579"/>
              <p:cNvSpPr>
                <a:spLocks noChangeShapeType="1"/>
              </p:cNvSpPr>
              <p:nvPr/>
            </p:nvSpPr>
            <p:spPr bwMode="auto">
              <a:xfrm flipV="1">
                <a:off x="7564438" y="28805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3" name="Line 580"/>
              <p:cNvSpPr>
                <a:spLocks noChangeShapeType="1"/>
              </p:cNvSpPr>
              <p:nvPr/>
            </p:nvSpPr>
            <p:spPr bwMode="auto">
              <a:xfrm flipV="1">
                <a:off x="7564438" y="28614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4" name="Line 581"/>
              <p:cNvSpPr>
                <a:spLocks noChangeShapeType="1"/>
              </p:cNvSpPr>
              <p:nvPr/>
            </p:nvSpPr>
            <p:spPr bwMode="auto">
              <a:xfrm flipV="1">
                <a:off x="7564438" y="28424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5" name="Line 582"/>
              <p:cNvSpPr>
                <a:spLocks noChangeShapeType="1"/>
              </p:cNvSpPr>
              <p:nvPr/>
            </p:nvSpPr>
            <p:spPr bwMode="auto">
              <a:xfrm flipV="1">
                <a:off x="7564438" y="28233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6" name="Line 583"/>
              <p:cNvSpPr>
                <a:spLocks noChangeShapeType="1"/>
              </p:cNvSpPr>
              <p:nvPr/>
            </p:nvSpPr>
            <p:spPr bwMode="auto">
              <a:xfrm flipV="1">
                <a:off x="7564438" y="28043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7" name="Line 584"/>
              <p:cNvSpPr>
                <a:spLocks noChangeShapeType="1"/>
              </p:cNvSpPr>
              <p:nvPr/>
            </p:nvSpPr>
            <p:spPr bwMode="auto">
              <a:xfrm flipV="1">
                <a:off x="7564438" y="278526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8" name="Line 585"/>
              <p:cNvSpPr>
                <a:spLocks noChangeShapeType="1"/>
              </p:cNvSpPr>
              <p:nvPr/>
            </p:nvSpPr>
            <p:spPr bwMode="auto">
              <a:xfrm flipV="1">
                <a:off x="7564438" y="2766219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09" name="Line 586"/>
              <p:cNvSpPr>
                <a:spLocks noChangeShapeType="1"/>
              </p:cNvSpPr>
              <p:nvPr/>
            </p:nvSpPr>
            <p:spPr bwMode="auto">
              <a:xfrm flipV="1">
                <a:off x="7564438" y="27455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0" name="Line 587"/>
              <p:cNvSpPr>
                <a:spLocks noChangeShapeType="1"/>
              </p:cNvSpPr>
              <p:nvPr/>
            </p:nvSpPr>
            <p:spPr bwMode="auto">
              <a:xfrm flipV="1">
                <a:off x="7564438" y="272653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1" name="Line 588"/>
              <p:cNvSpPr>
                <a:spLocks noChangeShapeType="1"/>
              </p:cNvSpPr>
              <p:nvPr/>
            </p:nvSpPr>
            <p:spPr bwMode="auto">
              <a:xfrm flipV="1">
                <a:off x="7564438" y="2707482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2" name="Line 589"/>
              <p:cNvSpPr>
                <a:spLocks noChangeShapeType="1"/>
              </p:cNvSpPr>
              <p:nvPr/>
            </p:nvSpPr>
            <p:spPr bwMode="auto">
              <a:xfrm flipV="1">
                <a:off x="7564438" y="26884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3" name="Line 590"/>
              <p:cNvSpPr>
                <a:spLocks noChangeShapeType="1"/>
              </p:cNvSpPr>
              <p:nvPr/>
            </p:nvSpPr>
            <p:spPr bwMode="auto">
              <a:xfrm flipV="1">
                <a:off x="7564438" y="26693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4" name="Line 591"/>
              <p:cNvSpPr>
                <a:spLocks noChangeShapeType="1"/>
              </p:cNvSpPr>
              <p:nvPr/>
            </p:nvSpPr>
            <p:spPr bwMode="auto">
              <a:xfrm flipV="1">
                <a:off x="7564438" y="26503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5" name="Line 592"/>
              <p:cNvSpPr>
                <a:spLocks noChangeShapeType="1"/>
              </p:cNvSpPr>
              <p:nvPr/>
            </p:nvSpPr>
            <p:spPr bwMode="auto">
              <a:xfrm flipV="1">
                <a:off x="7564438" y="26312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6" name="Line 593"/>
              <p:cNvSpPr>
                <a:spLocks noChangeShapeType="1"/>
              </p:cNvSpPr>
              <p:nvPr/>
            </p:nvSpPr>
            <p:spPr bwMode="auto">
              <a:xfrm flipV="1">
                <a:off x="7564438" y="26122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7" name="Line 594"/>
              <p:cNvSpPr>
                <a:spLocks noChangeShapeType="1"/>
              </p:cNvSpPr>
              <p:nvPr/>
            </p:nvSpPr>
            <p:spPr bwMode="auto">
              <a:xfrm flipV="1">
                <a:off x="7564438" y="259318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8" name="Line 595"/>
              <p:cNvSpPr>
                <a:spLocks noChangeShapeType="1"/>
              </p:cNvSpPr>
              <p:nvPr/>
            </p:nvSpPr>
            <p:spPr bwMode="auto">
              <a:xfrm flipV="1">
                <a:off x="7564438" y="2574132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19" name="Line 596"/>
              <p:cNvSpPr>
                <a:spLocks noChangeShapeType="1"/>
              </p:cNvSpPr>
              <p:nvPr/>
            </p:nvSpPr>
            <p:spPr bwMode="auto">
              <a:xfrm flipV="1">
                <a:off x="7564438" y="25534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0" name="Line 597"/>
              <p:cNvSpPr>
                <a:spLocks noChangeShapeType="1"/>
              </p:cNvSpPr>
              <p:nvPr/>
            </p:nvSpPr>
            <p:spPr bwMode="auto">
              <a:xfrm flipV="1">
                <a:off x="7564438" y="253444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1" name="Line 598"/>
              <p:cNvSpPr>
                <a:spLocks noChangeShapeType="1"/>
              </p:cNvSpPr>
              <p:nvPr/>
            </p:nvSpPr>
            <p:spPr bwMode="auto">
              <a:xfrm flipV="1">
                <a:off x="7564438" y="2515394"/>
                <a:ext cx="1588" cy="4763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2" name="Line 599"/>
              <p:cNvSpPr>
                <a:spLocks noChangeShapeType="1"/>
              </p:cNvSpPr>
              <p:nvPr/>
            </p:nvSpPr>
            <p:spPr bwMode="auto">
              <a:xfrm flipV="1">
                <a:off x="7564438" y="24963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3" name="Line 600"/>
              <p:cNvSpPr>
                <a:spLocks noChangeShapeType="1"/>
              </p:cNvSpPr>
              <p:nvPr/>
            </p:nvSpPr>
            <p:spPr bwMode="auto">
              <a:xfrm flipV="1">
                <a:off x="7564438" y="24772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4" name="Line 601"/>
              <p:cNvSpPr>
                <a:spLocks noChangeShapeType="1"/>
              </p:cNvSpPr>
              <p:nvPr/>
            </p:nvSpPr>
            <p:spPr bwMode="auto">
              <a:xfrm flipV="1">
                <a:off x="7564438" y="24582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5" name="Line 602"/>
              <p:cNvSpPr>
                <a:spLocks noChangeShapeType="1"/>
              </p:cNvSpPr>
              <p:nvPr/>
            </p:nvSpPr>
            <p:spPr bwMode="auto">
              <a:xfrm flipV="1">
                <a:off x="7564438" y="24391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6" name="Line 603"/>
              <p:cNvSpPr>
                <a:spLocks noChangeShapeType="1"/>
              </p:cNvSpPr>
              <p:nvPr/>
            </p:nvSpPr>
            <p:spPr bwMode="auto">
              <a:xfrm flipV="1">
                <a:off x="7564438" y="24201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7" name="Line 604"/>
              <p:cNvSpPr>
                <a:spLocks noChangeShapeType="1"/>
              </p:cNvSpPr>
              <p:nvPr/>
            </p:nvSpPr>
            <p:spPr bwMode="auto">
              <a:xfrm flipV="1">
                <a:off x="7564438" y="240109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8" name="Line 605"/>
              <p:cNvSpPr>
                <a:spLocks noChangeShapeType="1"/>
              </p:cNvSpPr>
              <p:nvPr/>
            </p:nvSpPr>
            <p:spPr bwMode="auto">
              <a:xfrm flipV="1">
                <a:off x="7564438" y="2382044"/>
                <a:ext cx="1588" cy="3175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29" name="Line 606"/>
              <p:cNvSpPr>
                <a:spLocks noChangeShapeType="1"/>
              </p:cNvSpPr>
              <p:nvPr/>
            </p:nvSpPr>
            <p:spPr bwMode="auto">
              <a:xfrm flipV="1">
                <a:off x="7564438" y="2364582"/>
                <a:ext cx="1588" cy="1588"/>
              </a:xfrm>
              <a:prstGeom prst="line">
                <a:avLst/>
              </a:prstGeom>
              <a:noFill/>
              <a:ln w="14288">
                <a:solidFill>
                  <a:srgbClr val="8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0" name="Freeform 607"/>
              <p:cNvSpPr>
                <a:spLocks/>
              </p:cNvSpPr>
              <p:nvPr/>
            </p:nvSpPr>
            <p:spPr bwMode="auto">
              <a:xfrm>
                <a:off x="6964363" y="4463257"/>
                <a:ext cx="312738" cy="92075"/>
              </a:xfrm>
              <a:custGeom>
                <a:avLst/>
                <a:gdLst>
                  <a:gd name="T0" fmla="*/ 38 w 341"/>
                  <a:gd name="T1" fmla="*/ 5 h 102"/>
                  <a:gd name="T2" fmla="*/ 0 w 341"/>
                  <a:gd name="T3" fmla="*/ 5 h 102"/>
                  <a:gd name="T4" fmla="*/ 29 w 341"/>
                  <a:gd name="T5" fmla="*/ 0 h 102"/>
                  <a:gd name="T6" fmla="*/ 29 w 341"/>
                  <a:gd name="T7" fmla="*/ 11 h 102"/>
                  <a:gd name="T8" fmla="*/ 0 w 341"/>
                  <a:gd name="T9" fmla="*/ 5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1" h="102">
                    <a:moveTo>
                      <a:pt x="341" y="51"/>
                    </a:moveTo>
                    <a:lnTo>
                      <a:pt x="0" y="51"/>
                    </a:lnTo>
                    <a:lnTo>
                      <a:pt x="256" y="0"/>
                    </a:lnTo>
                    <a:lnTo>
                      <a:pt x="256" y="102"/>
                    </a:lnTo>
                    <a:lnTo>
                      <a:pt x="0" y="51"/>
                    </a:lnTo>
                  </a:path>
                </a:pathLst>
              </a:custGeom>
              <a:noFill/>
              <a:ln w="22225">
                <a:solidFill>
                  <a:srgbClr val="C0C0C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1" name="Freeform 608"/>
              <p:cNvSpPr>
                <a:spLocks/>
              </p:cNvSpPr>
              <p:nvPr/>
            </p:nvSpPr>
            <p:spPr bwMode="auto">
              <a:xfrm>
                <a:off x="6964363" y="4463257"/>
                <a:ext cx="234950" cy="92075"/>
              </a:xfrm>
              <a:custGeom>
                <a:avLst/>
                <a:gdLst>
                  <a:gd name="T0" fmla="*/ 0 w 295"/>
                  <a:gd name="T1" fmla="*/ 3 h 118"/>
                  <a:gd name="T2" fmla="*/ 19 w 295"/>
                  <a:gd name="T3" fmla="*/ 0 h 118"/>
                  <a:gd name="T4" fmla="*/ 19 w 295"/>
                  <a:gd name="T5" fmla="*/ 7 h 118"/>
                  <a:gd name="T6" fmla="*/ 0 w 295"/>
                  <a:gd name="T7" fmla="*/ 3 h 1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5" h="118">
                    <a:moveTo>
                      <a:pt x="0" y="59"/>
                    </a:moveTo>
                    <a:lnTo>
                      <a:pt x="295" y="0"/>
                    </a:lnTo>
                    <a:lnTo>
                      <a:pt x="295" y="118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C0C0C0"/>
              </a:solidFill>
              <a:ln w="22225">
                <a:solidFill>
                  <a:srgbClr val="C0C0C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2" name="Freeform 609"/>
              <p:cNvSpPr>
                <a:spLocks/>
              </p:cNvSpPr>
              <p:nvPr/>
            </p:nvSpPr>
            <p:spPr bwMode="auto">
              <a:xfrm>
                <a:off x="6964363" y="3921919"/>
                <a:ext cx="312738" cy="93663"/>
              </a:xfrm>
              <a:custGeom>
                <a:avLst/>
                <a:gdLst>
                  <a:gd name="T0" fmla="*/ 38 w 341"/>
                  <a:gd name="T1" fmla="*/ 6 h 102"/>
                  <a:gd name="T2" fmla="*/ 0 w 341"/>
                  <a:gd name="T3" fmla="*/ 6 h 102"/>
                  <a:gd name="T4" fmla="*/ 29 w 341"/>
                  <a:gd name="T5" fmla="*/ 0 h 102"/>
                  <a:gd name="T6" fmla="*/ 29 w 341"/>
                  <a:gd name="T7" fmla="*/ 12 h 102"/>
                  <a:gd name="T8" fmla="*/ 0 w 341"/>
                  <a:gd name="T9" fmla="*/ 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1" h="102">
                    <a:moveTo>
                      <a:pt x="341" y="51"/>
                    </a:moveTo>
                    <a:lnTo>
                      <a:pt x="0" y="51"/>
                    </a:lnTo>
                    <a:lnTo>
                      <a:pt x="256" y="0"/>
                    </a:lnTo>
                    <a:lnTo>
                      <a:pt x="256" y="102"/>
                    </a:lnTo>
                    <a:lnTo>
                      <a:pt x="0" y="51"/>
                    </a:lnTo>
                  </a:path>
                </a:pathLst>
              </a:custGeom>
              <a:noFill/>
              <a:ln w="22225">
                <a:solidFill>
                  <a:srgbClr val="C0C0C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3" name="Freeform 610"/>
              <p:cNvSpPr>
                <a:spLocks/>
              </p:cNvSpPr>
              <p:nvPr/>
            </p:nvSpPr>
            <p:spPr bwMode="auto">
              <a:xfrm>
                <a:off x="6964363" y="3921919"/>
                <a:ext cx="234950" cy="93663"/>
              </a:xfrm>
              <a:custGeom>
                <a:avLst/>
                <a:gdLst>
                  <a:gd name="T0" fmla="*/ 0 w 295"/>
                  <a:gd name="T1" fmla="*/ 4 h 118"/>
                  <a:gd name="T2" fmla="*/ 19 w 295"/>
                  <a:gd name="T3" fmla="*/ 0 h 118"/>
                  <a:gd name="T4" fmla="*/ 19 w 295"/>
                  <a:gd name="T5" fmla="*/ 8 h 118"/>
                  <a:gd name="T6" fmla="*/ 0 w 295"/>
                  <a:gd name="T7" fmla="*/ 4 h 1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5" h="118">
                    <a:moveTo>
                      <a:pt x="0" y="59"/>
                    </a:moveTo>
                    <a:lnTo>
                      <a:pt x="295" y="0"/>
                    </a:lnTo>
                    <a:lnTo>
                      <a:pt x="295" y="118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C0C0C0"/>
              </a:solidFill>
              <a:ln w="22225">
                <a:solidFill>
                  <a:srgbClr val="C0C0C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4" name="Freeform 611"/>
              <p:cNvSpPr>
                <a:spLocks/>
              </p:cNvSpPr>
              <p:nvPr/>
            </p:nvSpPr>
            <p:spPr bwMode="auto">
              <a:xfrm>
                <a:off x="6964363" y="3764757"/>
                <a:ext cx="695325" cy="93663"/>
              </a:xfrm>
              <a:custGeom>
                <a:avLst/>
                <a:gdLst>
                  <a:gd name="T0" fmla="*/ 84 w 759"/>
                  <a:gd name="T1" fmla="*/ 6 h 102"/>
                  <a:gd name="T2" fmla="*/ 0 w 759"/>
                  <a:gd name="T3" fmla="*/ 6 h 102"/>
                  <a:gd name="T4" fmla="*/ 28 w 759"/>
                  <a:gd name="T5" fmla="*/ 0 h 102"/>
                  <a:gd name="T6" fmla="*/ 28 w 759"/>
                  <a:gd name="T7" fmla="*/ 12 h 102"/>
                  <a:gd name="T8" fmla="*/ 0 w 759"/>
                  <a:gd name="T9" fmla="*/ 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59" h="102">
                    <a:moveTo>
                      <a:pt x="759" y="51"/>
                    </a:moveTo>
                    <a:lnTo>
                      <a:pt x="0" y="51"/>
                    </a:lnTo>
                    <a:lnTo>
                      <a:pt x="256" y="0"/>
                    </a:lnTo>
                    <a:lnTo>
                      <a:pt x="256" y="102"/>
                    </a:lnTo>
                    <a:lnTo>
                      <a:pt x="0" y="51"/>
                    </a:lnTo>
                  </a:path>
                </a:pathLst>
              </a:cu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5" name="Freeform 612"/>
              <p:cNvSpPr>
                <a:spLocks/>
              </p:cNvSpPr>
              <p:nvPr/>
            </p:nvSpPr>
            <p:spPr bwMode="auto">
              <a:xfrm>
                <a:off x="6964363" y="3764757"/>
                <a:ext cx="234950" cy="93663"/>
              </a:xfrm>
              <a:custGeom>
                <a:avLst/>
                <a:gdLst>
                  <a:gd name="T0" fmla="*/ 0 w 295"/>
                  <a:gd name="T1" fmla="*/ 4 h 118"/>
                  <a:gd name="T2" fmla="*/ 19 w 295"/>
                  <a:gd name="T3" fmla="*/ 0 h 118"/>
                  <a:gd name="T4" fmla="*/ 19 w 295"/>
                  <a:gd name="T5" fmla="*/ 8 h 118"/>
                  <a:gd name="T6" fmla="*/ 0 w 295"/>
                  <a:gd name="T7" fmla="*/ 4 h 1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5" h="118">
                    <a:moveTo>
                      <a:pt x="0" y="59"/>
                    </a:moveTo>
                    <a:lnTo>
                      <a:pt x="295" y="0"/>
                    </a:lnTo>
                    <a:lnTo>
                      <a:pt x="295" y="118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0000"/>
              </a:solidFill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6" name="Freeform 613"/>
              <p:cNvSpPr>
                <a:spLocks/>
              </p:cNvSpPr>
              <p:nvPr/>
            </p:nvSpPr>
            <p:spPr bwMode="auto">
              <a:xfrm>
                <a:off x="6964363" y="3712369"/>
                <a:ext cx="906463" cy="92075"/>
              </a:xfrm>
              <a:custGeom>
                <a:avLst/>
                <a:gdLst>
                  <a:gd name="T0" fmla="*/ 109 w 991"/>
                  <a:gd name="T1" fmla="*/ 5 h 102"/>
                  <a:gd name="T2" fmla="*/ 0 w 991"/>
                  <a:gd name="T3" fmla="*/ 5 h 102"/>
                  <a:gd name="T4" fmla="*/ 28 w 991"/>
                  <a:gd name="T5" fmla="*/ 0 h 102"/>
                  <a:gd name="T6" fmla="*/ 28 w 991"/>
                  <a:gd name="T7" fmla="*/ 11 h 102"/>
                  <a:gd name="T8" fmla="*/ 0 w 991"/>
                  <a:gd name="T9" fmla="*/ 5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91" h="102">
                    <a:moveTo>
                      <a:pt x="991" y="51"/>
                    </a:moveTo>
                    <a:lnTo>
                      <a:pt x="0" y="51"/>
                    </a:lnTo>
                    <a:lnTo>
                      <a:pt x="256" y="0"/>
                    </a:lnTo>
                    <a:lnTo>
                      <a:pt x="256" y="102"/>
                    </a:lnTo>
                    <a:lnTo>
                      <a:pt x="0" y="51"/>
                    </a:lnTo>
                  </a:path>
                </a:pathLst>
              </a:custGeom>
              <a:noFill/>
              <a:ln w="22225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7" name="Freeform 614"/>
              <p:cNvSpPr>
                <a:spLocks/>
              </p:cNvSpPr>
              <p:nvPr/>
            </p:nvSpPr>
            <p:spPr bwMode="auto">
              <a:xfrm>
                <a:off x="6964363" y="3712369"/>
                <a:ext cx="234950" cy="92075"/>
              </a:xfrm>
              <a:custGeom>
                <a:avLst/>
                <a:gdLst>
                  <a:gd name="T0" fmla="*/ 0 w 295"/>
                  <a:gd name="T1" fmla="*/ 3 h 118"/>
                  <a:gd name="T2" fmla="*/ 19 w 295"/>
                  <a:gd name="T3" fmla="*/ 0 h 118"/>
                  <a:gd name="T4" fmla="*/ 19 w 295"/>
                  <a:gd name="T5" fmla="*/ 7 h 118"/>
                  <a:gd name="T6" fmla="*/ 0 w 295"/>
                  <a:gd name="T7" fmla="*/ 3 h 11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95" h="118">
                    <a:moveTo>
                      <a:pt x="0" y="59"/>
                    </a:moveTo>
                    <a:lnTo>
                      <a:pt x="295" y="0"/>
                    </a:lnTo>
                    <a:lnTo>
                      <a:pt x="295" y="118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800000"/>
              </a:solidFill>
              <a:ln w="2222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8" name="Freeform 615"/>
              <p:cNvSpPr>
                <a:spLocks/>
              </p:cNvSpPr>
              <p:nvPr/>
            </p:nvSpPr>
            <p:spPr bwMode="auto">
              <a:xfrm>
                <a:off x="7824788" y="3758407"/>
                <a:ext cx="93663" cy="2352675"/>
              </a:xfrm>
              <a:custGeom>
                <a:avLst/>
                <a:gdLst>
                  <a:gd name="T0" fmla="*/ 6 w 102"/>
                  <a:gd name="T1" fmla="*/ 0 h 2572"/>
                  <a:gd name="T2" fmla="*/ 6 w 102"/>
                  <a:gd name="T3" fmla="*/ 283 h 2572"/>
                  <a:gd name="T4" fmla="*/ 0 w 102"/>
                  <a:gd name="T5" fmla="*/ 255 h 2572"/>
                  <a:gd name="T6" fmla="*/ 12 w 102"/>
                  <a:gd name="T7" fmla="*/ 255 h 2572"/>
                  <a:gd name="T8" fmla="*/ 6 w 102"/>
                  <a:gd name="T9" fmla="*/ 283 h 25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2" h="2572">
                    <a:moveTo>
                      <a:pt x="51" y="0"/>
                    </a:moveTo>
                    <a:lnTo>
                      <a:pt x="51" y="2572"/>
                    </a:lnTo>
                    <a:lnTo>
                      <a:pt x="0" y="2316"/>
                    </a:lnTo>
                    <a:lnTo>
                      <a:pt x="102" y="2316"/>
                    </a:lnTo>
                    <a:lnTo>
                      <a:pt x="51" y="2572"/>
                    </a:lnTo>
                  </a:path>
                </a:pathLst>
              </a:custGeom>
              <a:noFill/>
              <a:ln w="22225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39" name="Freeform 616"/>
              <p:cNvSpPr>
                <a:spLocks/>
              </p:cNvSpPr>
              <p:nvPr/>
            </p:nvSpPr>
            <p:spPr bwMode="auto">
              <a:xfrm>
                <a:off x="7824788" y="5876132"/>
                <a:ext cx="93663" cy="234950"/>
              </a:xfrm>
              <a:custGeom>
                <a:avLst/>
                <a:gdLst>
                  <a:gd name="T0" fmla="*/ 4 w 117"/>
                  <a:gd name="T1" fmla="*/ 19 h 295"/>
                  <a:gd name="T2" fmla="*/ 0 w 117"/>
                  <a:gd name="T3" fmla="*/ 0 h 295"/>
                  <a:gd name="T4" fmla="*/ 8 w 117"/>
                  <a:gd name="T5" fmla="*/ 0 h 295"/>
                  <a:gd name="T6" fmla="*/ 4 w 117"/>
                  <a:gd name="T7" fmla="*/ 19 h 29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17" h="295">
                    <a:moveTo>
                      <a:pt x="58" y="295"/>
                    </a:moveTo>
                    <a:lnTo>
                      <a:pt x="0" y="0"/>
                    </a:lnTo>
                    <a:lnTo>
                      <a:pt x="117" y="0"/>
                    </a:lnTo>
                    <a:lnTo>
                      <a:pt x="58" y="295"/>
                    </a:lnTo>
                    <a:close/>
                  </a:path>
                </a:pathLst>
              </a:custGeom>
              <a:solidFill>
                <a:srgbClr val="800000"/>
              </a:solidFill>
              <a:ln w="22225">
                <a:solidFill>
                  <a:srgbClr val="8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40" name="Freeform 617"/>
              <p:cNvSpPr>
                <a:spLocks/>
              </p:cNvSpPr>
              <p:nvPr/>
            </p:nvSpPr>
            <p:spPr bwMode="auto">
              <a:xfrm>
                <a:off x="7626351" y="3812382"/>
                <a:ext cx="93663" cy="2298700"/>
              </a:xfrm>
              <a:custGeom>
                <a:avLst/>
                <a:gdLst>
                  <a:gd name="T0" fmla="*/ 6 w 102"/>
                  <a:gd name="T1" fmla="*/ 0 h 2514"/>
                  <a:gd name="T2" fmla="*/ 6 w 102"/>
                  <a:gd name="T3" fmla="*/ 276 h 2514"/>
                  <a:gd name="T4" fmla="*/ 0 w 102"/>
                  <a:gd name="T5" fmla="*/ 248 h 2514"/>
                  <a:gd name="T6" fmla="*/ 12 w 102"/>
                  <a:gd name="T7" fmla="*/ 248 h 2514"/>
                  <a:gd name="T8" fmla="*/ 6 w 102"/>
                  <a:gd name="T9" fmla="*/ 276 h 25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2" h="2514">
                    <a:moveTo>
                      <a:pt x="51" y="0"/>
                    </a:moveTo>
                    <a:lnTo>
                      <a:pt x="51" y="2514"/>
                    </a:lnTo>
                    <a:lnTo>
                      <a:pt x="0" y="2258"/>
                    </a:lnTo>
                    <a:lnTo>
                      <a:pt x="102" y="2258"/>
                    </a:lnTo>
                    <a:lnTo>
                      <a:pt x="51" y="2514"/>
                    </a:lnTo>
                  </a:path>
                </a:pathLst>
              </a:cu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41" name="Freeform 618"/>
              <p:cNvSpPr>
                <a:spLocks/>
              </p:cNvSpPr>
              <p:nvPr/>
            </p:nvSpPr>
            <p:spPr bwMode="auto">
              <a:xfrm>
                <a:off x="7626351" y="5876132"/>
                <a:ext cx="93663" cy="234950"/>
              </a:xfrm>
              <a:custGeom>
                <a:avLst/>
                <a:gdLst>
                  <a:gd name="T0" fmla="*/ 4 w 117"/>
                  <a:gd name="T1" fmla="*/ 19 h 295"/>
                  <a:gd name="T2" fmla="*/ 0 w 117"/>
                  <a:gd name="T3" fmla="*/ 0 h 295"/>
                  <a:gd name="T4" fmla="*/ 8 w 117"/>
                  <a:gd name="T5" fmla="*/ 0 h 295"/>
                  <a:gd name="T6" fmla="*/ 4 w 117"/>
                  <a:gd name="T7" fmla="*/ 19 h 29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17" h="295">
                    <a:moveTo>
                      <a:pt x="58" y="295"/>
                    </a:moveTo>
                    <a:lnTo>
                      <a:pt x="0" y="0"/>
                    </a:lnTo>
                    <a:lnTo>
                      <a:pt x="117" y="0"/>
                    </a:lnTo>
                    <a:lnTo>
                      <a:pt x="58" y="295"/>
                    </a:lnTo>
                    <a:close/>
                  </a:path>
                </a:pathLst>
              </a:custGeom>
              <a:solidFill>
                <a:srgbClr val="000000"/>
              </a:solidFill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642" name="Rectangle 619"/>
              <p:cNvSpPr>
                <a:spLocks noChangeArrowheads="1"/>
              </p:cNvSpPr>
              <p:nvPr/>
            </p:nvSpPr>
            <p:spPr bwMode="auto">
              <a:xfrm>
                <a:off x="7038976" y="2424907"/>
                <a:ext cx="2151230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700" dirty="0"/>
                  <a:t>Select 50% best lines </a:t>
                </a:r>
                <a:endParaRPr lang="en-GB" altLang="de-DE" dirty="0"/>
              </a:p>
            </p:txBody>
          </p:sp>
          <p:sp>
            <p:nvSpPr>
              <p:cNvPr id="643" name="Rectangle 620"/>
              <p:cNvSpPr>
                <a:spLocks noChangeArrowheads="1"/>
              </p:cNvSpPr>
              <p:nvPr/>
            </p:nvSpPr>
            <p:spPr bwMode="auto">
              <a:xfrm>
                <a:off x="7038976" y="2615407"/>
                <a:ext cx="2447786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700" dirty="0"/>
                  <a:t>according 3rd year's data</a:t>
                </a:r>
                <a:endParaRPr lang="en-GB" altLang="de-DE" dirty="0"/>
              </a:p>
            </p:txBody>
          </p:sp>
        </p:grpSp>
      </p:grpSp>
      <p:sp>
        <p:nvSpPr>
          <p:cNvPr id="4" name="Textfeld 5"/>
          <p:cNvSpPr txBox="1"/>
          <p:nvPr/>
        </p:nvSpPr>
        <p:spPr>
          <a:xfrm>
            <a:off x="5444927" y="6278046"/>
            <a:ext cx="78217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15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7" name="TextBox 646"/>
          <p:cNvSpPr txBox="1"/>
          <p:nvPr/>
        </p:nvSpPr>
        <p:spPr>
          <a:xfrm>
            <a:off x="55562" y="39113"/>
            <a:ext cx="12077700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Left diagram: Again the approx. true data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1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years data. The ultimately selected three candidates are </a:t>
            </a:r>
            <a:r>
              <a:rPr lang="en-GB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highlighted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These ones, selected in the 3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year, rank 2, 6, 9 (instead of 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1; 2; 3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). The main embarrassment was the loss of the best candidate, KT47, which ranked indeed best in season 1, but only 7th in season 2 hence ‘lost’ then.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Contemplate the third selection step (based on data in the 3rd season; right-hand diagram, same as last page)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15512" y="1956448"/>
            <a:ext cx="4807670" cy="4691217"/>
            <a:chOff x="394928" y="2028409"/>
            <a:chExt cx="4807670" cy="4691217"/>
          </a:xfrm>
        </p:grpSpPr>
        <p:grpSp>
          <p:nvGrpSpPr>
            <p:cNvPr id="810" name="Group 809"/>
            <p:cNvGrpSpPr/>
            <p:nvPr/>
          </p:nvGrpSpPr>
          <p:grpSpPr>
            <a:xfrm>
              <a:off x="394928" y="2109919"/>
              <a:ext cx="4807670" cy="4609707"/>
              <a:chOff x="7225645" y="2139885"/>
              <a:chExt cx="4807670" cy="4609707"/>
            </a:xfrm>
          </p:grpSpPr>
          <p:sp>
            <p:nvSpPr>
              <p:cNvPr id="811" name="Rectangle 810"/>
              <p:cNvSpPr/>
              <p:nvPr/>
            </p:nvSpPr>
            <p:spPr>
              <a:xfrm>
                <a:off x="7225645" y="2139885"/>
                <a:ext cx="4807670" cy="46097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812" name="Line 5"/>
              <p:cNvSpPr>
                <a:spLocks noChangeShapeType="1"/>
              </p:cNvSpPr>
              <p:nvPr/>
            </p:nvSpPr>
            <p:spPr bwMode="auto">
              <a:xfrm flipV="1">
                <a:off x="7981509" y="2372750"/>
                <a:ext cx="1588" cy="374650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13" name="Line 6"/>
              <p:cNvSpPr>
                <a:spLocks noChangeShapeType="1"/>
              </p:cNvSpPr>
              <p:nvPr/>
            </p:nvSpPr>
            <p:spPr bwMode="auto">
              <a:xfrm flipV="1">
                <a:off x="11728009" y="2372750"/>
                <a:ext cx="1588" cy="374650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14" name="Line 7"/>
              <p:cNvSpPr>
                <a:spLocks noChangeShapeType="1"/>
              </p:cNvSpPr>
              <p:nvPr/>
            </p:nvSpPr>
            <p:spPr bwMode="auto">
              <a:xfrm flipH="1">
                <a:off x="7911659" y="6119250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15" name="Line 8"/>
              <p:cNvSpPr>
                <a:spLocks noChangeShapeType="1"/>
              </p:cNvSpPr>
              <p:nvPr/>
            </p:nvSpPr>
            <p:spPr bwMode="auto">
              <a:xfrm>
                <a:off x="11728009" y="6119250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16" name="Rectangle 9"/>
              <p:cNvSpPr>
                <a:spLocks noChangeArrowheads="1"/>
              </p:cNvSpPr>
              <p:nvPr/>
            </p:nvSpPr>
            <p:spPr bwMode="auto">
              <a:xfrm>
                <a:off x="7638609" y="6036700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26</a:t>
                </a:r>
                <a:endParaRPr lang="en-GB" altLang="de-DE" dirty="0"/>
              </a:p>
            </p:txBody>
          </p:sp>
          <p:sp>
            <p:nvSpPr>
              <p:cNvPr id="817" name="Line 10"/>
              <p:cNvSpPr>
                <a:spLocks noChangeShapeType="1"/>
              </p:cNvSpPr>
              <p:nvPr/>
            </p:nvSpPr>
            <p:spPr bwMode="auto">
              <a:xfrm flipH="1">
                <a:off x="7911659" y="5806512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18" name="Line 11"/>
              <p:cNvSpPr>
                <a:spLocks noChangeShapeType="1"/>
              </p:cNvSpPr>
              <p:nvPr/>
            </p:nvSpPr>
            <p:spPr bwMode="auto">
              <a:xfrm>
                <a:off x="11728009" y="5806512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19" name="Rectangle 12"/>
              <p:cNvSpPr>
                <a:spLocks noChangeArrowheads="1"/>
              </p:cNvSpPr>
              <p:nvPr/>
            </p:nvSpPr>
            <p:spPr bwMode="auto">
              <a:xfrm>
                <a:off x="7638609" y="5725550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28</a:t>
                </a:r>
                <a:endParaRPr lang="en-GB" altLang="de-DE" dirty="0"/>
              </a:p>
            </p:txBody>
          </p:sp>
          <p:sp>
            <p:nvSpPr>
              <p:cNvPr id="820" name="Line 13"/>
              <p:cNvSpPr>
                <a:spLocks noChangeShapeType="1"/>
              </p:cNvSpPr>
              <p:nvPr/>
            </p:nvSpPr>
            <p:spPr bwMode="auto">
              <a:xfrm flipH="1">
                <a:off x="7911659" y="5495362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21" name="Line 14"/>
              <p:cNvSpPr>
                <a:spLocks noChangeShapeType="1"/>
              </p:cNvSpPr>
              <p:nvPr/>
            </p:nvSpPr>
            <p:spPr bwMode="auto">
              <a:xfrm>
                <a:off x="11728009" y="5495362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22" name="Rectangle 15"/>
              <p:cNvSpPr>
                <a:spLocks noChangeArrowheads="1"/>
              </p:cNvSpPr>
              <p:nvPr/>
            </p:nvSpPr>
            <p:spPr bwMode="auto">
              <a:xfrm>
                <a:off x="7638609" y="5414400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30</a:t>
                </a:r>
                <a:endParaRPr lang="en-GB" altLang="de-DE" dirty="0"/>
              </a:p>
            </p:txBody>
          </p:sp>
          <p:sp>
            <p:nvSpPr>
              <p:cNvPr id="823" name="Line 16"/>
              <p:cNvSpPr>
                <a:spLocks noChangeShapeType="1"/>
              </p:cNvSpPr>
              <p:nvPr/>
            </p:nvSpPr>
            <p:spPr bwMode="auto">
              <a:xfrm flipH="1">
                <a:off x="7911659" y="5182625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24" name="Line 17"/>
              <p:cNvSpPr>
                <a:spLocks noChangeShapeType="1"/>
              </p:cNvSpPr>
              <p:nvPr/>
            </p:nvSpPr>
            <p:spPr bwMode="auto">
              <a:xfrm>
                <a:off x="11728009" y="5182625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25" name="Rectangle 18"/>
              <p:cNvSpPr>
                <a:spLocks noChangeArrowheads="1"/>
              </p:cNvSpPr>
              <p:nvPr/>
            </p:nvSpPr>
            <p:spPr bwMode="auto">
              <a:xfrm>
                <a:off x="7638609" y="510166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32</a:t>
                </a:r>
                <a:endParaRPr lang="en-GB" altLang="de-DE" dirty="0"/>
              </a:p>
            </p:txBody>
          </p:sp>
          <p:sp>
            <p:nvSpPr>
              <p:cNvPr id="826" name="Line 19"/>
              <p:cNvSpPr>
                <a:spLocks noChangeShapeType="1"/>
              </p:cNvSpPr>
              <p:nvPr/>
            </p:nvSpPr>
            <p:spPr bwMode="auto">
              <a:xfrm flipH="1">
                <a:off x="7911659" y="4869887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27" name="Line 20"/>
              <p:cNvSpPr>
                <a:spLocks noChangeShapeType="1"/>
              </p:cNvSpPr>
              <p:nvPr/>
            </p:nvSpPr>
            <p:spPr bwMode="auto">
              <a:xfrm>
                <a:off x="11728009" y="4869887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28" name="Rectangle 21"/>
              <p:cNvSpPr>
                <a:spLocks noChangeArrowheads="1"/>
              </p:cNvSpPr>
              <p:nvPr/>
            </p:nvSpPr>
            <p:spPr bwMode="auto">
              <a:xfrm>
                <a:off x="7638609" y="478892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34</a:t>
                </a:r>
                <a:endParaRPr lang="en-GB" altLang="de-DE" dirty="0"/>
              </a:p>
            </p:txBody>
          </p:sp>
          <p:sp>
            <p:nvSpPr>
              <p:cNvPr id="829" name="Line 22"/>
              <p:cNvSpPr>
                <a:spLocks noChangeShapeType="1"/>
              </p:cNvSpPr>
              <p:nvPr/>
            </p:nvSpPr>
            <p:spPr bwMode="auto">
              <a:xfrm flipH="1">
                <a:off x="7911659" y="4558737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30" name="Line 23"/>
              <p:cNvSpPr>
                <a:spLocks noChangeShapeType="1"/>
              </p:cNvSpPr>
              <p:nvPr/>
            </p:nvSpPr>
            <p:spPr bwMode="auto">
              <a:xfrm>
                <a:off x="11728009" y="4558737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31" name="Rectangle 24"/>
              <p:cNvSpPr>
                <a:spLocks noChangeArrowheads="1"/>
              </p:cNvSpPr>
              <p:nvPr/>
            </p:nvSpPr>
            <p:spPr bwMode="auto">
              <a:xfrm>
                <a:off x="7638609" y="44777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36</a:t>
                </a:r>
                <a:endParaRPr lang="en-GB" altLang="de-DE" dirty="0"/>
              </a:p>
            </p:txBody>
          </p:sp>
          <p:sp>
            <p:nvSpPr>
              <p:cNvPr id="832" name="Line 25"/>
              <p:cNvSpPr>
                <a:spLocks noChangeShapeType="1"/>
              </p:cNvSpPr>
              <p:nvPr/>
            </p:nvSpPr>
            <p:spPr bwMode="auto">
              <a:xfrm flipH="1">
                <a:off x="7911659" y="4246000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33" name="Line 26"/>
              <p:cNvSpPr>
                <a:spLocks noChangeShapeType="1"/>
              </p:cNvSpPr>
              <p:nvPr/>
            </p:nvSpPr>
            <p:spPr bwMode="auto">
              <a:xfrm>
                <a:off x="11728009" y="4246000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34" name="Rectangle 27"/>
              <p:cNvSpPr>
                <a:spLocks noChangeArrowheads="1"/>
              </p:cNvSpPr>
              <p:nvPr/>
            </p:nvSpPr>
            <p:spPr bwMode="auto">
              <a:xfrm>
                <a:off x="7638609" y="416503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38</a:t>
                </a:r>
                <a:endParaRPr lang="en-GB" altLang="de-DE" dirty="0"/>
              </a:p>
            </p:txBody>
          </p:sp>
          <p:sp>
            <p:nvSpPr>
              <p:cNvPr id="835" name="Line 28"/>
              <p:cNvSpPr>
                <a:spLocks noChangeShapeType="1"/>
              </p:cNvSpPr>
              <p:nvPr/>
            </p:nvSpPr>
            <p:spPr bwMode="auto">
              <a:xfrm flipH="1">
                <a:off x="7911659" y="3934850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36" name="Line 29"/>
              <p:cNvSpPr>
                <a:spLocks noChangeShapeType="1"/>
              </p:cNvSpPr>
              <p:nvPr/>
            </p:nvSpPr>
            <p:spPr bwMode="auto">
              <a:xfrm>
                <a:off x="11728009" y="3934850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37" name="Rectangle 30"/>
              <p:cNvSpPr>
                <a:spLocks noChangeArrowheads="1"/>
              </p:cNvSpPr>
              <p:nvPr/>
            </p:nvSpPr>
            <p:spPr bwMode="auto">
              <a:xfrm>
                <a:off x="7638609" y="3852300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40</a:t>
                </a:r>
                <a:endParaRPr lang="en-GB" altLang="de-DE" dirty="0"/>
              </a:p>
            </p:txBody>
          </p:sp>
          <p:sp>
            <p:nvSpPr>
              <p:cNvPr id="838" name="Line 31"/>
              <p:cNvSpPr>
                <a:spLocks noChangeShapeType="1"/>
              </p:cNvSpPr>
              <p:nvPr/>
            </p:nvSpPr>
            <p:spPr bwMode="auto">
              <a:xfrm flipH="1">
                <a:off x="7911659" y="3622112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39" name="Line 32"/>
              <p:cNvSpPr>
                <a:spLocks noChangeShapeType="1"/>
              </p:cNvSpPr>
              <p:nvPr/>
            </p:nvSpPr>
            <p:spPr bwMode="auto">
              <a:xfrm>
                <a:off x="11728009" y="3622112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40" name="Rectangle 33"/>
              <p:cNvSpPr>
                <a:spLocks noChangeArrowheads="1"/>
              </p:cNvSpPr>
              <p:nvPr/>
            </p:nvSpPr>
            <p:spPr bwMode="auto">
              <a:xfrm>
                <a:off x="7638609" y="3541150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42</a:t>
                </a:r>
                <a:endParaRPr lang="en-GB" altLang="de-DE" dirty="0"/>
              </a:p>
            </p:txBody>
          </p:sp>
          <p:sp>
            <p:nvSpPr>
              <p:cNvPr id="841" name="Line 34"/>
              <p:cNvSpPr>
                <a:spLocks noChangeShapeType="1"/>
              </p:cNvSpPr>
              <p:nvPr/>
            </p:nvSpPr>
            <p:spPr bwMode="auto">
              <a:xfrm flipH="1">
                <a:off x="7911659" y="3309375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42" name="Line 35"/>
              <p:cNvSpPr>
                <a:spLocks noChangeShapeType="1"/>
              </p:cNvSpPr>
              <p:nvPr/>
            </p:nvSpPr>
            <p:spPr bwMode="auto">
              <a:xfrm>
                <a:off x="11728009" y="3309375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43" name="Rectangle 36"/>
              <p:cNvSpPr>
                <a:spLocks noChangeArrowheads="1"/>
              </p:cNvSpPr>
              <p:nvPr/>
            </p:nvSpPr>
            <p:spPr bwMode="auto">
              <a:xfrm>
                <a:off x="7638609" y="3228412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44</a:t>
                </a:r>
                <a:endParaRPr lang="en-GB" altLang="de-DE" dirty="0"/>
              </a:p>
            </p:txBody>
          </p:sp>
          <p:sp>
            <p:nvSpPr>
              <p:cNvPr id="844" name="Line 37"/>
              <p:cNvSpPr>
                <a:spLocks noChangeShapeType="1"/>
              </p:cNvSpPr>
              <p:nvPr/>
            </p:nvSpPr>
            <p:spPr bwMode="auto">
              <a:xfrm flipH="1">
                <a:off x="7911659" y="2998225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45" name="Line 38"/>
              <p:cNvSpPr>
                <a:spLocks noChangeShapeType="1"/>
              </p:cNvSpPr>
              <p:nvPr/>
            </p:nvSpPr>
            <p:spPr bwMode="auto">
              <a:xfrm>
                <a:off x="11728009" y="2998225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46" name="Rectangle 39"/>
              <p:cNvSpPr>
                <a:spLocks noChangeArrowheads="1"/>
              </p:cNvSpPr>
              <p:nvPr/>
            </p:nvSpPr>
            <p:spPr bwMode="auto">
              <a:xfrm>
                <a:off x="7638609" y="29156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46</a:t>
                </a:r>
                <a:endParaRPr lang="en-GB" altLang="de-DE" dirty="0"/>
              </a:p>
            </p:txBody>
          </p:sp>
          <p:sp>
            <p:nvSpPr>
              <p:cNvPr id="847" name="Line 40"/>
              <p:cNvSpPr>
                <a:spLocks noChangeShapeType="1"/>
              </p:cNvSpPr>
              <p:nvPr/>
            </p:nvSpPr>
            <p:spPr bwMode="auto">
              <a:xfrm flipH="1">
                <a:off x="7911659" y="2685487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48" name="Line 41"/>
              <p:cNvSpPr>
                <a:spLocks noChangeShapeType="1"/>
              </p:cNvSpPr>
              <p:nvPr/>
            </p:nvSpPr>
            <p:spPr bwMode="auto">
              <a:xfrm>
                <a:off x="11728009" y="2685487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49" name="Rectangle 42"/>
              <p:cNvSpPr>
                <a:spLocks noChangeArrowheads="1"/>
              </p:cNvSpPr>
              <p:nvPr/>
            </p:nvSpPr>
            <p:spPr bwMode="auto">
              <a:xfrm>
                <a:off x="7638609" y="260452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48</a:t>
                </a:r>
                <a:endParaRPr lang="en-GB" altLang="de-DE" dirty="0"/>
              </a:p>
            </p:txBody>
          </p:sp>
          <p:sp>
            <p:nvSpPr>
              <p:cNvPr id="850" name="Line 43"/>
              <p:cNvSpPr>
                <a:spLocks noChangeShapeType="1"/>
              </p:cNvSpPr>
              <p:nvPr/>
            </p:nvSpPr>
            <p:spPr bwMode="auto">
              <a:xfrm flipH="1">
                <a:off x="7911659" y="2372750"/>
                <a:ext cx="6985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51" name="Line 44"/>
              <p:cNvSpPr>
                <a:spLocks noChangeShapeType="1"/>
              </p:cNvSpPr>
              <p:nvPr/>
            </p:nvSpPr>
            <p:spPr bwMode="auto">
              <a:xfrm>
                <a:off x="11728009" y="2372750"/>
                <a:ext cx="68263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52" name="Rectangle 45"/>
              <p:cNvSpPr>
                <a:spLocks noChangeArrowheads="1"/>
              </p:cNvSpPr>
              <p:nvPr/>
            </p:nvSpPr>
            <p:spPr bwMode="auto">
              <a:xfrm>
                <a:off x="7638609" y="2291787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50</a:t>
                </a:r>
                <a:endParaRPr lang="en-GB" altLang="de-DE" dirty="0"/>
              </a:p>
            </p:txBody>
          </p:sp>
          <p:sp>
            <p:nvSpPr>
              <p:cNvPr id="853" name="Rectangle 46"/>
              <p:cNvSpPr>
                <a:spLocks noChangeArrowheads="1"/>
              </p:cNvSpPr>
              <p:nvPr/>
            </p:nvSpPr>
            <p:spPr bwMode="auto">
              <a:xfrm rot="16200000">
                <a:off x="5870863" y="4156470"/>
                <a:ext cx="3133871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700" dirty="0">
                    <a:solidFill>
                      <a:srgbClr val="0000FF"/>
                    </a:solidFill>
                  </a:rPr>
                  <a:t>Performance 4 years 3 locations</a:t>
                </a:r>
              </a:p>
            </p:txBody>
          </p:sp>
          <p:sp>
            <p:nvSpPr>
              <p:cNvPr id="854" name="Line 47"/>
              <p:cNvSpPr>
                <a:spLocks noChangeShapeType="1"/>
              </p:cNvSpPr>
              <p:nvPr/>
            </p:nvSpPr>
            <p:spPr bwMode="auto">
              <a:xfrm>
                <a:off x="7981509" y="6119250"/>
                <a:ext cx="374650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55" name="Line 48"/>
              <p:cNvSpPr>
                <a:spLocks noChangeShapeType="1"/>
              </p:cNvSpPr>
              <p:nvPr/>
            </p:nvSpPr>
            <p:spPr bwMode="auto">
              <a:xfrm>
                <a:off x="7981509" y="2372750"/>
                <a:ext cx="3746500" cy="158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56" name="Line 49"/>
              <p:cNvSpPr>
                <a:spLocks noChangeShapeType="1"/>
              </p:cNvSpPr>
              <p:nvPr/>
            </p:nvSpPr>
            <p:spPr bwMode="auto">
              <a:xfrm>
                <a:off x="7981509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57" name="Line 50"/>
              <p:cNvSpPr>
                <a:spLocks noChangeShapeType="1"/>
              </p:cNvSpPr>
              <p:nvPr/>
            </p:nvSpPr>
            <p:spPr bwMode="auto">
              <a:xfrm flipV="1">
                <a:off x="7981509" y="230290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58" name="Rectangle 51"/>
              <p:cNvSpPr>
                <a:spLocks noChangeArrowheads="1"/>
              </p:cNvSpPr>
              <p:nvPr/>
            </p:nvSpPr>
            <p:spPr bwMode="auto">
              <a:xfrm>
                <a:off x="7852922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26</a:t>
                </a:r>
                <a:endParaRPr lang="en-GB" altLang="de-DE" dirty="0"/>
              </a:p>
            </p:txBody>
          </p:sp>
          <p:sp>
            <p:nvSpPr>
              <p:cNvPr id="859" name="Line 52"/>
              <p:cNvSpPr>
                <a:spLocks noChangeShapeType="1"/>
              </p:cNvSpPr>
              <p:nvPr/>
            </p:nvSpPr>
            <p:spPr bwMode="auto">
              <a:xfrm>
                <a:off x="8294247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60" name="Line 53"/>
              <p:cNvSpPr>
                <a:spLocks noChangeShapeType="1"/>
              </p:cNvSpPr>
              <p:nvPr/>
            </p:nvSpPr>
            <p:spPr bwMode="auto">
              <a:xfrm flipV="1">
                <a:off x="8294247" y="2302900"/>
                <a:ext cx="1588" cy="6985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61" name="Rectangle 54"/>
              <p:cNvSpPr>
                <a:spLocks noChangeArrowheads="1"/>
              </p:cNvSpPr>
              <p:nvPr/>
            </p:nvSpPr>
            <p:spPr bwMode="auto">
              <a:xfrm>
                <a:off x="8165659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28</a:t>
                </a:r>
                <a:endParaRPr lang="en-GB" altLang="de-DE" dirty="0"/>
              </a:p>
            </p:txBody>
          </p:sp>
          <p:sp>
            <p:nvSpPr>
              <p:cNvPr id="862" name="Line 55"/>
              <p:cNvSpPr>
                <a:spLocks noChangeShapeType="1"/>
              </p:cNvSpPr>
              <p:nvPr/>
            </p:nvSpPr>
            <p:spPr bwMode="auto">
              <a:xfrm>
                <a:off x="8605397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63" name="Line 56"/>
              <p:cNvSpPr>
                <a:spLocks noChangeShapeType="1"/>
              </p:cNvSpPr>
              <p:nvPr/>
            </p:nvSpPr>
            <p:spPr bwMode="auto">
              <a:xfrm flipV="1">
                <a:off x="8605397" y="2302900"/>
                <a:ext cx="1588" cy="6985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64" name="Rectangle 57"/>
              <p:cNvSpPr>
                <a:spLocks noChangeArrowheads="1"/>
              </p:cNvSpPr>
              <p:nvPr/>
            </p:nvSpPr>
            <p:spPr bwMode="auto">
              <a:xfrm>
                <a:off x="8478397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30</a:t>
                </a:r>
                <a:endParaRPr lang="en-GB" altLang="de-DE" dirty="0"/>
              </a:p>
            </p:txBody>
          </p:sp>
          <p:sp>
            <p:nvSpPr>
              <p:cNvPr id="865" name="Line 58"/>
              <p:cNvSpPr>
                <a:spLocks noChangeShapeType="1"/>
              </p:cNvSpPr>
              <p:nvPr/>
            </p:nvSpPr>
            <p:spPr bwMode="auto">
              <a:xfrm>
                <a:off x="8918134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66" name="Line 59"/>
              <p:cNvSpPr>
                <a:spLocks noChangeShapeType="1"/>
              </p:cNvSpPr>
              <p:nvPr/>
            </p:nvSpPr>
            <p:spPr bwMode="auto">
              <a:xfrm flipV="1">
                <a:off x="8918134" y="2302900"/>
                <a:ext cx="1588" cy="6985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67" name="Rectangle 60"/>
              <p:cNvSpPr>
                <a:spLocks noChangeArrowheads="1"/>
              </p:cNvSpPr>
              <p:nvPr/>
            </p:nvSpPr>
            <p:spPr bwMode="auto">
              <a:xfrm>
                <a:off x="8789547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32</a:t>
                </a:r>
                <a:endParaRPr lang="en-GB" altLang="de-DE" dirty="0"/>
              </a:p>
            </p:txBody>
          </p:sp>
          <p:sp>
            <p:nvSpPr>
              <p:cNvPr id="868" name="Line 61"/>
              <p:cNvSpPr>
                <a:spLocks noChangeShapeType="1"/>
              </p:cNvSpPr>
              <p:nvPr/>
            </p:nvSpPr>
            <p:spPr bwMode="auto">
              <a:xfrm>
                <a:off x="9230872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69" name="Line 62"/>
              <p:cNvSpPr>
                <a:spLocks noChangeShapeType="1"/>
              </p:cNvSpPr>
              <p:nvPr/>
            </p:nvSpPr>
            <p:spPr bwMode="auto">
              <a:xfrm flipV="1">
                <a:off x="9230872" y="2302900"/>
                <a:ext cx="1588" cy="6985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70" name="Rectangle 63"/>
              <p:cNvSpPr>
                <a:spLocks noChangeArrowheads="1"/>
              </p:cNvSpPr>
              <p:nvPr/>
            </p:nvSpPr>
            <p:spPr bwMode="auto">
              <a:xfrm>
                <a:off x="9102284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34</a:t>
                </a:r>
                <a:endParaRPr lang="en-GB" altLang="de-DE" dirty="0"/>
              </a:p>
            </p:txBody>
          </p:sp>
          <p:sp>
            <p:nvSpPr>
              <p:cNvPr id="871" name="Line 64"/>
              <p:cNvSpPr>
                <a:spLocks noChangeShapeType="1"/>
              </p:cNvSpPr>
              <p:nvPr/>
            </p:nvSpPr>
            <p:spPr bwMode="auto">
              <a:xfrm>
                <a:off x="9542022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72" name="Line 65"/>
              <p:cNvSpPr>
                <a:spLocks noChangeShapeType="1"/>
              </p:cNvSpPr>
              <p:nvPr/>
            </p:nvSpPr>
            <p:spPr bwMode="auto">
              <a:xfrm flipV="1">
                <a:off x="9542022" y="2302900"/>
                <a:ext cx="1588" cy="6985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73" name="Rectangle 66"/>
              <p:cNvSpPr>
                <a:spLocks noChangeArrowheads="1"/>
              </p:cNvSpPr>
              <p:nvPr/>
            </p:nvSpPr>
            <p:spPr bwMode="auto">
              <a:xfrm>
                <a:off x="9415022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36</a:t>
                </a:r>
                <a:endParaRPr lang="en-GB" altLang="de-DE" dirty="0"/>
              </a:p>
            </p:txBody>
          </p:sp>
          <p:sp>
            <p:nvSpPr>
              <p:cNvPr id="874" name="Line 67"/>
              <p:cNvSpPr>
                <a:spLocks noChangeShapeType="1"/>
              </p:cNvSpPr>
              <p:nvPr/>
            </p:nvSpPr>
            <p:spPr bwMode="auto">
              <a:xfrm>
                <a:off x="9854759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75" name="Line 68"/>
              <p:cNvSpPr>
                <a:spLocks noChangeShapeType="1"/>
              </p:cNvSpPr>
              <p:nvPr/>
            </p:nvSpPr>
            <p:spPr bwMode="auto">
              <a:xfrm flipV="1">
                <a:off x="9854759" y="2302900"/>
                <a:ext cx="1588" cy="6985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76" name="Rectangle 69"/>
              <p:cNvSpPr>
                <a:spLocks noChangeArrowheads="1"/>
              </p:cNvSpPr>
              <p:nvPr/>
            </p:nvSpPr>
            <p:spPr bwMode="auto">
              <a:xfrm>
                <a:off x="9726172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38</a:t>
                </a:r>
                <a:endParaRPr lang="en-GB" altLang="de-DE" dirty="0"/>
              </a:p>
            </p:txBody>
          </p:sp>
          <p:sp>
            <p:nvSpPr>
              <p:cNvPr id="877" name="Line 70"/>
              <p:cNvSpPr>
                <a:spLocks noChangeShapeType="1"/>
              </p:cNvSpPr>
              <p:nvPr/>
            </p:nvSpPr>
            <p:spPr bwMode="auto">
              <a:xfrm>
                <a:off x="10165909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78" name="Line 71"/>
              <p:cNvSpPr>
                <a:spLocks noChangeShapeType="1"/>
              </p:cNvSpPr>
              <p:nvPr/>
            </p:nvSpPr>
            <p:spPr bwMode="auto">
              <a:xfrm flipV="1">
                <a:off x="10165909" y="2302900"/>
                <a:ext cx="1588" cy="6985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79" name="Rectangle 72"/>
              <p:cNvSpPr>
                <a:spLocks noChangeArrowheads="1"/>
              </p:cNvSpPr>
              <p:nvPr/>
            </p:nvSpPr>
            <p:spPr bwMode="auto">
              <a:xfrm>
                <a:off x="10037322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40</a:t>
                </a:r>
                <a:endParaRPr lang="en-GB" altLang="de-DE" dirty="0"/>
              </a:p>
            </p:txBody>
          </p:sp>
          <p:sp>
            <p:nvSpPr>
              <p:cNvPr id="880" name="Line 73"/>
              <p:cNvSpPr>
                <a:spLocks noChangeShapeType="1"/>
              </p:cNvSpPr>
              <p:nvPr/>
            </p:nvSpPr>
            <p:spPr bwMode="auto">
              <a:xfrm>
                <a:off x="10478647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81" name="Line 74"/>
              <p:cNvSpPr>
                <a:spLocks noChangeShapeType="1"/>
              </p:cNvSpPr>
              <p:nvPr/>
            </p:nvSpPr>
            <p:spPr bwMode="auto">
              <a:xfrm flipV="1">
                <a:off x="10478647" y="2302900"/>
                <a:ext cx="1588" cy="6985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82" name="Rectangle 75"/>
              <p:cNvSpPr>
                <a:spLocks noChangeArrowheads="1"/>
              </p:cNvSpPr>
              <p:nvPr/>
            </p:nvSpPr>
            <p:spPr bwMode="auto">
              <a:xfrm>
                <a:off x="10350059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42</a:t>
                </a:r>
                <a:endParaRPr lang="en-GB" altLang="de-DE" dirty="0"/>
              </a:p>
            </p:txBody>
          </p:sp>
          <p:sp>
            <p:nvSpPr>
              <p:cNvPr id="883" name="Line 76"/>
              <p:cNvSpPr>
                <a:spLocks noChangeShapeType="1"/>
              </p:cNvSpPr>
              <p:nvPr/>
            </p:nvSpPr>
            <p:spPr bwMode="auto">
              <a:xfrm>
                <a:off x="10791384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84" name="Line 77"/>
              <p:cNvSpPr>
                <a:spLocks noChangeShapeType="1"/>
              </p:cNvSpPr>
              <p:nvPr/>
            </p:nvSpPr>
            <p:spPr bwMode="auto">
              <a:xfrm flipV="1">
                <a:off x="10791384" y="2302900"/>
                <a:ext cx="1588" cy="6985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85" name="Rectangle 78"/>
              <p:cNvSpPr>
                <a:spLocks noChangeArrowheads="1"/>
              </p:cNvSpPr>
              <p:nvPr/>
            </p:nvSpPr>
            <p:spPr bwMode="auto">
              <a:xfrm>
                <a:off x="10662797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44</a:t>
                </a:r>
                <a:endParaRPr lang="en-GB" altLang="de-DE" dirty="0"/>
              </a:p>
            </p:txBody>
          </p:sp>
          <p:sp>
            <p:nvSpPr>
              <p:cNvPr id="886" name="Line 79"/>
              <p:cNvSpPr>
                <a:spLocks noChangeShapeType="1"/>
              </p:cNvSpPr>
              <p:nvPr/>
            </p:nvSpPr>
            <p:spPr bwMode="auto">
              <a:xfrm>
                <a:off x="11102534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87" name="Line 80"/>
              <p:cNvSpPr>
                <a:spLocks noChangeShapeType="1"/>
              </p:cNvSpPr>
              <p:nvPr/>
            </p:nvSpPr>
            <p:spPr bwMode="auto">
              <a:xfrm flipV="1">
                <a:off x="11102534" y="2302900"/>
                <a:ext cx="1588" cy="6985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88" name="Rectangle 81"/>
              <p:cNvSpPr>
                <a:spLocks noChangeArrowheads="1"/>
              </p:cNvSpPr>
              <p:nvPr/>
            </p:nvSpPr>
            <p:spPr bwMode="auto">
              <a:xfrm>
                <a:off x="10973947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46</a:t>
                </a:r>
                <a:endParaRPr lang="en-GB" altLang="de-DE" dirty="0"/>
              </a:p>
            </p:txBody>
          </p:sp>
          <p:sp>
            <p:nvSpPr>
              <p:cNvPr id="889" name="Line 82"/>
              <p:cNvSpPr>
                <a:spLocks noChangeShapeType="1"/>
              </p:cNvSpPr>
              <p:nvPr/>
            </p:nvSpPr>
            <p:spPr bwMode="auto">
              <a:xfrm>
                <a:off x="11415272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90" name="Line 83"/>
              <p:cNvSpPr>
                <a:spLocks noChangeShapeType="1"/>
              </p:cNvSpPr>
              <p:nvPr/>
            </p:nvSpPr>
            <p:spPr bwMode="auto">
              <a:xfrm flipV="1">
                <a:off x="11415272" y="230290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91" name="Rectangle 84"/>
              <p:cNvSpPr>
                <a:spLocks noChangeArrowheads="1"/>
              </p:cNvSpPr>
              <p:nvPr/>
            </p:nvSpPr>
            <p:spPr bwMode="auto">
              <a:xfrm>
                <a:off x="11286684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48</a:t>
                </a:r>
                <a:endParaRPr lang="en-GB" altLang="de-DE" dirty="0"/>
              </a:p>
            </p:txBody>
          </p:sp>
          <p:sp>
            <p:nvSpPr>
              <p:cNvPr id="892" name="Line 85"/>
              <p:cNvSpPr>
                <a:spLocks noChangeShapeType="1"/>
              </p:cNvSpPr>
              <p:nvPr/>
            </p:nvSpPr>
            <p:spPr bwMode="auto">
              <a:xfrm>
                <a:off x="11728009" y="611925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93" name="Line 86"/>
              <p:cNvSpPr>
                <a:spLocks noChangeShapeType="1"/>
              </p:cNvSpPr>
              <p:nvPr/>
            </p:nvSpPr>
            <p:spPr bwMode="auto">
              <a:xfrm flipV="1">
                <a:off x="11728009" y="2302900"/>
                <a:ext cx="1588" cy="6985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 dirty="0"/>
              </a:p>
            </p:txBody>
          </p:sp>
          <p:sp>
            <p:nvSpPr>
              <p:cNvPr id="894" name="Rectangle 87"/>
              <p:cNvSpPr>
                <a:spLocks noChangeArrowheads="1"/>
              </p:cNvSpPr>
              <p:nvPr/>
            </p:nvSpPr>
            <p:spPr bwMode="auto">
              <a:xfrm>
                <a:off x="11599422" y="6204975"/>
                <a:ext cx="184150" cy="198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300" dirty="0">
                    <a:solidFill>
                      <a:srgbClr val="000000"/>
                    </a:solidFill>
                  </a:rPr>
                  <a:t>50</a:t>
                </a:r>
                <a:endParaRPr lang="en-GB" altLang="de-DE" dirty="0"/>
              </a:p>
            </p:txBody>
          </p:sp>
          <p:sp>
            <p:nvSpPr>
              <p:cNvPr id="895" name="Rectangle 88"/>
              <p:cNvSpPr>
                <a:spLocks noChangeArrowheads="1"/>
              </p:cNvSpPr>
              <p:nvPr/>
            </p:nvSpPr>
            <p:spPr bwMode="auto">
              <a:xfrm>
                <a:off x="8230747" y="6373250"/>
                <a:ext cx="3339056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GB" altLang="de-DE" sz="1700" dirty="0">
                    <a:solidFill>
                      <a:srgbClr val="000000"/>
                    </a:solidFill>
                  </a:rPr>
                  <a:t>Performance 1st year (3 locations)</a:t>
                </a:r>
                <a:endParaRPr lang="en-GB" altLang="de-DE" dirty="0"/>
              </a:p>
            </p:txBody>
          </p:sp>
          <p:sp>
            <p:nvSpPr>
              <p:cNvPr id="896" name="Oval 89"/>
              <p:cNvSpPr>
                <a:spLocks noChangeArrowheads="1"/>
              </p:cNvSpPr>
              <p:nvPr/>
            </p:nvSpPr>
            <p:spPr bwMode="auto">
              <a:xfrm>
                <a:off x="11089834" y="3145862"/>
                <a:ext cx="49213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897" name="Oval 90"/>
              <p:cNvSpPr>
                <a:spLocks noChangeArrowheads="1"/>
              </p:cNvSpPr>
              <p:nvPr/>
            </p:nvSpPr>
            <p:spPr bwMode="auto">
              <a:xfrm>
                <a:off x="11062847" y="3941200"/>
                <a:ext cx="49213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898" name="Oval 91"/>
              <p:cNvSpPr>
                <a:spLocks noChangeArrowheads="1"/>
              </p:cNvSpPr>
              <p:nvPr/>
            </p:nvSpPr>
            <p:spPr bwMode="auto">
              <a:xfrm>
                <a:off x="10829484" y="3947550"/>
                <a:ext cx="50800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899" name="Oval 92"/>
              <p:cNvSpPr>
                <a:spLocks noChangeArrowheads="1"/>
              </p:cNvSpPr>
              <p:nvPr/>
            </p:nvSpPr>
            <p:spPr bwMode="auto">
              <a:xfrm>
                <a:off x="10759634" y="3839600"/>
                <a:ext cx="49213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00" name="Oval 93"/>
              <p:cNvSpPr>
                <a:spLocks noChangeArrowheads="1"/>
              </p:cNvSpPr>
              <p:nvPr/>
            </p:nvSpPr>
            <p:spPr bwMode="auto">
              <a:xfrm>
                <a:off x="10748522" y="3445900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01" name="Oval 94"/>
              <p:cNvSpPr>
                <a:spLocks noChangeArrowheads="1"/>
              </p:cNvSpPr>
              <p:nvPr/>
            </p:nvSpPr>
            <p:spPr bwMode="auto">
              <a:xfrm>
                <a:off x="10665972" y="3957075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02" name="Oval 95"/>
              <p:cNvSpPr>
                <a:spLocks noChangeArrowheads="1"/>
              </p:cNvSpPr>
              <p:nvPr/>
            </p:nvSpPr>
            <p:spPr bwMode="auto">
              <a:xfrm>
                <a:off x="10646922" y="3965012"/>
                <a:ext cx="50800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03" name="Oval 96"/>
              <p:cNvSpPr>
                <a:spLocks noChangeArrowheads="1"/>
              </p:cNvSpPr>
              <p:nvPr/>
            </p:nvSpPr>
            <p:spPr bwMode="auto">
              <a:xfrm>
                <a:off x="10531034" y="4311087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04" name="Oval 97"/>
              <p:cNvSpPr>
                <a:spLocks noChangeArrowheads="1"/>
              </p:cNvSpPr>
              <p:nvPr/>
            </p:nvSpPr>
            <p:spPr bwMode="auto">
              <a:xfrm>
                <a:off x="10502459" y="4388875"/>
                <a:ext cx="49213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05" name="Oval 98"/>
              <p:cNvSpPr>
                <a:spLocks noChangeArrowheads="1"/>
              </p:cNvSpPr>
              <p:nvPr/>
            </p:nvSpPr>
            <p:spPr bwMode="auto">
              <a:xfrm>
                <a:off x="10494522" y="4652400"/>
                <a:ext cx="49213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06" name="Oval 99"/>
              <p:cNvSpPr>
                <a:spLocks noChangeArrowheads="1"/>
              </p:cNvSpPr>
              <p:nvPr/>
            </p:nvSpPr>
            <p:spPr bwMode="auto">
              <a:xfrm>
                <a:off x="10448484" y="4201550"/>
                <a:ext cx="49213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07" name="Oval 100"/>
              <p:cNvSpPr>
                <a:spLocks noChangeArrowheads="1"/>
              </p:cNvSpPr>
              <p:nvPr/>
            </p:nvSpPr>
            <p:spPr bwMode="auto">
              <a:xfrm>
                <a:off x="10388159" y="3631637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08" name="Oval 101"/>
              <p:cNvSpPr>
                <a:spLocks noChangeArrowheads="1"/>
              </p:cNvSpPr>
              <p:nvPr/>
            </p:nvSpPr>
            <p:spPr bwMode="auto">
              <a:xfrm>
                <a:off x="10157972" y="3757050"/>
                <a:ext cx="49213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09" name="Oval 102"/>
              <p:cNvSpPr>
                <a:spLocks noChangeArrowheads="1"/>
              </p:cNvSpPr>
              <p:nvPr/>
            </p:nvSpPr>
            <p:spPr bwMode="auto">
              <a:xfrm>
                <a:off x="10103997" y="4642875"/>
                <a:ext cx="49213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10" name="Oval 103"/>
              <p:cNvSpPr>
                <a:spLocks noChangeArrowheads="1"/>
              </p:cNvSpPr>
              <p:nvPr/>
            </p:nvSpPr>
            <p:spPr bwMode="auto">
              <a:xfrm>
                <a:off x="10000809" y="4034862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11" name="Oval 104"/>
              <p:cNvSpPr>
                <a:spLocks noChangeArrowheads="1"/>
              </p:cNvSpPr>
              <p:nvPr/>
            </p:nvSpPr>
            <p:spPr bwMode="auto">
              <a:xfrm>
                <a:off x="9967472" y="3784037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12" name="Oval 105"/>
              <p:cNvSpPr>
                <a:spLocks noChangeArrowheads="1"/>
              </p:cNvSpPr>
              <p:nvPr/>
            </p:nvSpPr>
            <p:spPr bwMode="auto">
              <a:xfrm>
                <a:off x="9761097" y="4428562"/>
                <a:ext cx="49213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13" name="Oval 106"/>
              <p:cNvSpPr>
                <a:spLocks noChangeArrowheads="1"/>
              </p:cNvSpPr>
              <p:nvPr/>
            </p:nvSpPr>
            <p:spPr bwMode="auto">
              <a:xfrm>
                <a:off x="9729347" y="4363475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14" name="Oval 107"/>
              <p:cNvSpPr>
                <a:spLocks noChangeArrowheads="1"/>
              </p:cNvSpPr>
              <p:nvPr/>
            </p:nvSpPr>
            <p:spPr bwMode="auto">
              <a:xfrm>
                <a:off x="9702359" y="5025462"/>
                <a:ext cx="50800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15" name="Oval 108"/>
              <p:cNvSpPr>
                <a:spLocks noChangeArrowheads="1"/>
              </p:cNvSpPr>
              <p:nvPr/>
            </p:nvSpPr>
            <p:spPr bwMode="auto">
              <a:xfrm>
                <a:off x="9692834" y="4447612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16" name="Oval 109"/>
              <p:cNvSpPr>
                <a:spLocks noChangeArrowheads="1"/>
              </p:cNvSpPr>
              <p:nvPr/>
            </p:nvSpPr>
            <p:spPr bwMode="auto">
              <a:xfrm>
                <a:off x="9688072" y="4512700"/>
                <a:ext cx="49213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17" name="Oval 110"/>
              <p:cNvSpPr>
                <a:spLocks noChangeArrowheads="1"/>
              </p:cNvSpPr>
              <p:nvPr/>
            </p:nvSpPr>
            <p:spPr bwMode="auto">
              <a:xfrm>
                <a:off x="9616634" y="4857187"/>
                <a:ext cx="50800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18" name="Oval 111"/>
              <p:cNvSpPr>
                <a:spLocks noChangeArrowheads="1"/>
              </p:cNvSpPr>
              <p:nvPr/>
            </p:nvSpPr>
            <p:spPr bwMode="auto">
              <a:xfrm>
                <a:off x="9602347" y="4941325"/>
                <a:ext cx="50800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19" name="Oval 112"/>
              <p:cNvSpPr>
                <a:spLocks noChangeArrowheads="1"/>
              </p:cNvSpPr>
              <p:nvPr/>
            </p:nvSpPr>
            <p:spPr bwMode="auto">
              <a:xfrm>
                <a:off x="9594409" y="4225362"/>
                <a:ext cx="49213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20" name="Oval 113"/>
              <p:cNvSpPr>
                <a:spLocks noChangeArrowheads="1"/>
              </p:cNvSpPr>
              <p:nvPr/>
            </p:nvSpPr>
            <p:spPr bwMode="auto">
              <a:xfrm>
                <a:off x="9513447" y="4638112"/>
                <a:ext cx="49213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21" name="Oval 114"/>
              <p:cNvSpPr>
                <a:spLocks noChangeArrowheads="1"/>
              </p:cNvSpPr>
              <p:nvPr/>
            </p:nvSpPr>
            <p:spPr bwMode="auto">
              <a:xfrm>
                <a:off x="9373747" y="4528575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22" name="Oval 115"/>
              <p:cNvSpPr>
                <a:spLocks noChangeArrowheads="1"/>
              </p:cNvSpPr>
              <p:nvPr/>
            </p:nvSpPr>
            <p:spPr bwMode="auto">
              <a:xfrm>
                <a:off x="9295959" y="4655575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23" name="Oval 116"/>
              <p:cNvSpPr>
                <a:spLocks noChangeArrowheads="1"/>
              </p:cNvSpPr>
              <p:nvPr/>
            </p:nvSpPr>
            <p:spPr bwMode="auto">
              <a:xfrm>
                <a:off x="9219759" y="5496950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24" name="Oval 117"/>
              <p:cNvSpPr>
                <a:spLocks noChangeArrowheads="1"/>
              </p:cNvSpPr>
              <p:nvPr/>
            </p:nvSpPr>
            <p:spPr bwMode="auto">
              <a:xfrm>
                <a:off x="9219759" y="5385825"/>
                <a:ext cx="49213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25" name="Oval 118"/>
              <p:cNvSpPr>
                <a:spLocks noChangeArrowheads="1"/>
              </p:cNvSpPr>
              <p:nvPr/>
            </p:nvSpPr>
            <p:spPr bwMode="auto">
              <a:xfrm>
                <a:off x="9168959" y="4693675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26" name="Oval 119"/>
              <p:cNvSpPr>
                <a:spLocks noChangeArrowheads="1"/>
              </p:cNvSpPr>
              <p:nvPr/>
            </p:nvSpPr>
            <p:spPr bwMode="auto">
              <a:xfrm>
                <a:off x="8918134" y="5081025"/>
                <a:ext cx="49213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27" name="Oval 120"/>
              <p:cNvSpPr>
                <a:spLocks noChangeArrowheads="1"/>
              </p:cNvSpPr>
              <p:nvPr/>
            </p:nvSpPr>
            <p:spPr bwMode="auto">
              <a:xfrm>
                <a:off x="8818122" y="5108012"/>
                <a:ext cx="49213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28" name="Oval 121"/>
              <p:cNvSpPr>
                <a:spLocks noChangeArrowheads="1"/>
              </p:cNvSpPr>
              <p:nvPr/>
            </p:nvSpPr>
            <p:spPr bwMode="auto">
              <a:xfrm>
                <a:off x="8813359" y="5841437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29" name="Oval 122"/>
              <p:cNvSpPr>
                <a:spLocks noChangeArrowheads="1"/>
              </p:cNvSpPr>
              <p:nvPr/>
            </p:nvSpPr>
            <p:spPr bwMode="auto">
              <a:xfrm>
                <a:off x="8773672" y="4942912"/>
                <a:ext cx="50800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30" name="Oval 123"/>
              <p:cNvSpPr>
                <a:spLocks noChangeArrowheads="1"/>
              </p:cNvSpPr>
              <p:nvPr/>
            </p:nvSpPr>
            <p:spPr bwMode="auto">
              <a:xfrm>
                <a:off x="8568884" y="5235012"/>
                <a:ext cx="49213" cy="508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31" name="Oval 124"/>
              <p:cNvSpPr>
                <a:spLocks noChangeArrowheads="1"/>
              </p:cNvSpPr>
              <p:nvPr/>
            </p:nvSpPr>
            <p:spPr bwMode="auto">
              <a:xfrm>
                <a:off x="8251384" y="5673162"/>
                <a:ext cx="49213" cy="4921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32" name="Oval 125"/>
              <p:cNvSpPr>
                <a:spLocks noChangeArrowheads="1"/>
              </p:cNvSpPr>
              <p:nvPr/>
            </p:nvSpPr>
            <p:spPr bwMode="auto">
              <a:xfrm>
                <a:off x="11099359" y="3155387"/>
                <a:ext cx="30163" cy="3016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33" name="Oval 126"/>
              <p:cNvSpPr>
                <a:spLocks noChangeArrowheads="1"/>
              </p:cNvSpPr>
              <p:nvPr/>
            </p:nvSpPr>
            <p:spPr bwMode="auto">
              <a:xfrm>
                <a:off x="11072372" y="3950725"/>
                <a:ext cx="30163" cy="3016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34" name="Oval 127"/>
              <p:cNvSpPr>
                <a:spLocks noChangeArrowheads="1"/>
              </p:cNvSpPr>
              <p:nvPr/>
            </p:nvSpPr>
            <p:spPr bwMode="auto">
              <a:xfrm>
                <a:off x="10839009" y="3957075"/>
                <a:ext cx="30163" cy="3016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35" name="Oval 128"/>
              <p:cNvSpPr>
                <a:spLocks noChangeArrowheads="1"/>
              </p:cNvSpPr>
              <p:nvPr/>
            </p:nvSpPr>
            <p:spPr bwMode="auto">
              <a:xfrm>
                <a:off x="10769159" y="3849125"/>
                <a:ext cx="30163" cy="30163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36" name="Oval 129"/>
              <p:cNvSpPr>
                <a:spLocks noChangeArrowheads="1"/>
              </p:cNvSpPr>
              <p:nvPr/>
            </p:nvSpPr>
            <p:spPr bwMode="auto">
              <a:xfrm>
                <a:off x="10759634" y="3455425"/>
                <a:ext cx="30163" cy="30163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37" name="Oval 130"/>
              <p:cNvSpPr>
                <a:spLocks noChangeArrowheads="1"/>
              </p:cNvSpPr>
              <p:nvPr/>
            </p:nvSpPr>
            <p:spPr bwMode="auto">
              <a:xfrm>
                <a:off x="10677084" y="3968187"/>
                <a:ext cx="30163" cy="3016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38" name="Oval 131"/>
              <p:cNvSpPr>
                <a:spLocks noChangeArrowheads="1"/>
              </p:cNvSpPr>
              <p:nvPr/>
            </p:nvSpPr>
            <p:spPr bwMode="auto">
              <a:xfrm>
                <a:off x="10658034" y="3974537"/>
                <a:ext cx="30163" cy="3016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39" name="Oval 132"/>
              <p:cNvSpPr>
                <a:spLocks noChangeArrowheads="1"/>
              </p:cNvSpPr>
              <p:nvPr/>
            </p:nvSpPr>
            <p:spPr bwMode="auto">
              <a:xfrm>
                <a:off x="10542147" y="4322200"/>
                <a:ext cx="30163" cy="3016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40" name="Oval 133"/>
              <p:cNvSpPr>
                <a:spLocks noChangeArrowheads="1"/>
              </p:cNvSpPr>
              <p:nvPr/>
            </p:nvSpPr>
            <p:spPr bwMode="auto">
              <a:xfrm>
                <a:off x="10511984" y="4398400"/>
                <a:ext cx="30163" cy="3016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41" name="Oval 134"/>
              <p:cNvSpPr>
                <a:spLocks noChangeArrowheads="1"/>
              </p:cNvSpPr>
              <p:nvPr/>
            </p:nvSpPr>
            <p:spPr bwMode="auto">
              <a:xfrm>
                <a:off x="10504047" y="4661925"/>
                <a:ext cx="30163" cy="3016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42" name="Oval 135"/>
              <p:cNvSpPr>
                <a:spLocks noChangeArrowheads="1"/>
              </p:cNvSpPr>
              <p:nvPr/>
            </p:nvSpPr>
            <p:spPr bwMode="auto">
              <a:xfrm>
                <a:off x="10458009" y="4211075"/>
                <a:ext cx="30163" cy="3016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sp>
            <p:nvSpPr>
              <p:cNvPr id="943" name="Oval 136"/>
              <p:cNvSpPr>
                <a:spLocks noChangeArrowheads="1"/>
              </p:cNvSpPr>
              <p:nvPr/>
            </p:nvSpPr>
            <p:spPr bwMode="auto">
              <a:xfrm>
                <a:off x="10399272" y="3641162"/>
                <a:ext cx="30163" cy="30163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GB" altLang="en-US" dirty="0"/>
              </a:p>
            </p:txBody>
          </p:sp>
          <p:cxnSp>
            <p:nvCxnSpPr>
              <p:cNvPr id="944" name="Straight Connector 943"/>
              <p:cNvCxnSpPr/>
              <p:nvPr/>
            </p:nvCxnSpPr>
            <p:spPr>
              <a:xfrm flipV="1">
                <a:off x="7981508" y="4506012"/>
                <a:ext cx="3731296" cy="20975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45" name="Group 944"/>
              <p:cNvGrpSpPr/>
              <p:nvPr/>
            </p:nvGrpSpPr>
            <p:grpSpPr>
              <a:xfrm>
                <a:off x="7998972" y="2301843"/>
                <a:ext cx="623888" cy="2260600"/>
                <a:chOff x="1085850" y="2457451"/>
                <a:chExt cx="623888" cy="2260600"/>
              </a:xfrm>
            </p:grpSpPr>
            <p:sp>
              <p:nvSpPr>
                <p:cNvPr id="946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1085850" y="2457451"/>
                  <a:ext cx="0" cy="6985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47" name="Line 54"/>
                <p:cNvSpPr>
                  <a:spLocks noChangeShapeType="1"/>
                </p:cNvSpPr>
                <p:nvPr/>
              </p:nvSpPr>
              <p:spPr bwMode="auto">
                <a:xfrm flipV="1">
                  <a:off x="1398588" y="2457451"/>
                  <a:ext cx="0" cy="6985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48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1709738" y="2457451"/>
                  <a:ext cx="0" cy="69850"/>
                </a:xfrm>
                <a:prstGeom prst="line">
                  <a:avLst/>
                </a:prstGeom>
                <a:noFill/>
                <a:ln w="222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49" name="Freeform 95"/>
                <p:cNvSpPr>
                  <a:spLocks/>
                </p:cNvSpPr>
                <p:nvPr/>
              </p:nvSpPr>
              <p:spPr bwMode="auto">
                <a:xfrm>
                  <a:off x="1085850" y="4625976"/>
                  <a:ext cx="312738" cy="92075"/>
                </a:xfrm>
                <a:custGeom>
                  <a:avLst/>
                  <a:gdLst>
                    <a:gd name="T0" fmla="*/ 341 w 341"/>
                    <a:gd name="T1" fmla="*/ 51 h 102"/>
                    <a:gd name="T2" fmla="*/ 0 w 341"/>
                    <a:gd name="T3" fmla="*/ 51 h 102"/>
                    <a:gd name="T4" fmla="*/ 256 w 341"/>
                    <a:gd name="T5" fmla="*/ 0 h 102"/>
                    <a:gd name="T6" fmla="*/ 256 w 341"/>
                    <a:gd name="T7" fmla="*/ 102 h 102"/>
                    <a:gd name="T8" fmla="*/ 0 w 341"/>
                    <a:gd name="T9" fmla="*/ 51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1" h="102">
                      <a:moveTo>
                        <a:pt x="341" y="51"/>
                      </a:moveTo>
                      <a:lnTo>
                        <a:pt x="0" y="51"/>
                      </a:lnTo>
                      <a:lnTo>
                        <a:pt x="256" y="0"/>
                      </a:lnTo>
                      <a:lnTo>
                        <a:pt x="256" y="102"/>
                      </a:lnTo>
                      <a:lnTo>
                        <a:pt x="0" y="51"/>
                      </a:lnTo>
                    </a:path>
                  </a:pathLst>
                </a:custGeom>
                <a:noFill/>
                <a:ln w="22225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50" name="Freeform 96"/>
                <p:cNvSpPr>
                  <a:spLocks/>
                </p:cNvSpPr>
                <p:nvPr/>
              </p:nvSpPr>
              <p:spPr bwMode="auto">
                <a:xfrm>
                  <a:off x="1085850" y="4625976"/>
                  <a:ext cx="234950" cy="92075"/>
                </a:xfrm>
                <a:custGeom>
                  <a:avLst/>
                  <a:gdLst>
                    <a:gd name="T0" fmla="*/ 0 w 295"/>
                    <a:gd name="T1" fmla="*/ 59 h 118"/>
                    <a:gd name="T2" fmla="*/ 295 w 295"/>
                    <a:gd name="T3" fmla="*/ 0 h 118"/>
                    <a:gd name="T4" fmla="*/ 295 w 295"/>
                    <a:gd name="T5" fmla="*/ 118 h 118"/>
                    <a:gd name="T6" fmla="*/ 0 w 295"/>
                    <a:gd name="T7" fmla="*/ 59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95" h="118">
                      <a:moveTo>
                        <a:pt x="0" y="59"/>
                      </a:moveTo>
                      <a:lnTo>
                        <a:pt x="295" y="0"/>
                      </a:lnTo>
                      <a:lnTo>
                        <a:pt x="295" y="118"/>
                      </a:lnTo>
                      <a:lnTo>
                        <a:pt x="0" y="59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2225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51" name="Freeform 97"/>
                <p:cNvSpPr>
                  <a:spLocks/>
                </p:cNvSpPr>
                <p:nvPr/>
              </p:nvSpPr>
              <p:spPr bwMode="auto">
                <a:xfrm>
                  <a:off x="1085850" y="4084638"/>
                  <a:ext cx="312738" cy="93663"/>
                </a:xfrm>
                <a:custGeom>
                  <a:avLst/>
                  <a:gdLst>
                    <a:gd name="T0" fmla="*/ 341 w 341"/>
                    <a:gd name="T1" fmla="*/ 51 h 102"/>
                    <a:gd name="T2" fmla="*/ 0 w 341"/>
                    <a:gd name="T3" fmla="*/ 51 h 102"/>
                    <a:gd name="T4" fmla="*/ 256 w 341"/>
                    <a:gd name="T5" fmla="*/ 0 h 102"/>
                    <a:gd name="T6" fmla="*/ 256 w 341"/>
                    <a:gd name="T7" fmla="*/ 102 h 102"/>
                    <a:gd name="T8" fmla="*/ 0 w 341"/>
                    <a:gd name="T9" fmla="*/ 51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1" h="102">
                      <a:moveTo>
                        <a:pt x="341" y="51"/>
                      </a:moveTo>
                      <a:lnTo>
                        <a:pt x="0" y="51"/>
                      </a:lnTo>
                      <a:lnTo>
                        <a:pt x="256" y="0"/>
                      </a:lnTo>
                      <a:lnTo>
                        <a:pt x="256" y="102"/>
                      </a:lnTo>
                      <a:lnTo>
                        <a:pt x="0" y="51"/>
                      </a:lnTo>
                    </a:path>
                  </a:pathLst>
                </a:custGeom>
                <a:noFill/>
                <a:ln w="22225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52" name="Freeform 98"/>
                <p:cNvSpPr>
                  <a:spLocks/>
                </p:cNvSpPr>
                <p:nvPr/>
              </p:nvSpPr>
              <p:spPr bwMode="auto">
                <a:xfrm>
                  <a:off x="1085850" y="4084638"/>
                  <a:ext cx="234950" cy="93663"/>
                </a:xfrm>
                <a:custGeom>
                  <a:avLst/>
                  <a:gdLst>
                    <a:gd name="T0" fmla="*/ 0 w 295"/>
                    <a:gd name="T1" fmla="*/ 59 h 118"/>
                    <a:gd name="T2" fmla="*/ 295 w 295"/>
                    <a:gd name="T3" fmla="*/ 0 h 118"/>
                    <a:gd name="T4" fmla="*/ 295 w 295"/>
                    <a:gd name="T5" fmla="*/ 118 h 118"/>
                    <a:gd name="T6" fmla="*/ 0 w 295"/>
                    <a:gd name="T7" fmla="*/ 59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95" h="118">
                      <a:moveTo>
                        <a:pt x="0" y="59"/>
                      </a:moveTo>
                      <a:lnTo>
                        <a:pt x="295" y="0"/>
                      </a:lnTo>
                      <a:lnTo>
                        <a:pt x="295" y="118"/>
                      </a:lnTo>
                      <a:lnTo>
                        <a:pt x="0" y="59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2225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53" name="Freeform 99"/>
                <p:cNvSpPr>
                  <a:spLocks/>
                </p:cNvSpPr>
                <p:nvPr/>
              </p:nvSpPr>
              <p:spPr bwMode="auto">
                <a:xfrm>
                  <a:off x="1085850" y="3927476"/>
                  <a:ext cx="312738" cy="93663"/>
                </a:xfrm>
                <a:custGeom>
                  <a:avLst/>
                  <a:gdLst>
                    <a:gd name="T0" fmla="*/ 341 w 341"/>
                    <a:gd name="T1" fmla="*/ 51 h 102"/>
                    <a:gd name="T2" fmla="*/ 0 w 341"/>
                    <a:gd name="T3" fmla="*/ 51 h 102"/>
                    <a:gd name="T4" fmla="*/ 256 w 341"/>
                    <a:gd name="T5" fmla="*/ 0 h 102"/>
                    <a:gd name="T6" fmla="*/ 256 w 341"/>
                    <a:gd name="T7" fmla="*/ 102 h 102"/>
                    <a:gd name="T8" fmla="*/ 0 w 341"/>
                    <a:gd name="T9" fmla="*/ 51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1" h="102">
                      <a:moveTo>
                        <a:pt x="341" y="51"/>
                      </a:moveTo>
                      <a:lnTo>
                        <a:pt x="0" y="51"/>
                      </a:lnTo>
                      <a:lnTo>
                        <a:pt x="256" y="0"/>
                      </a:lnTo>
                      <a:lnTo>
                        <a:pt x="256" y="102"/>
                      </a:lnTo>
                      <a:lnTo>
                        <a:pt x="0" y="51"/>
                      </a:lnTo>
                    </a:path>
                  </a:pathLst>
                </a:custGeom>
                <a:noFill/>
                <a:ln w="22225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54" name="Freeform 100"/>
                <p:cNvSpPr>
                  <a:spLocks/>
                </p:cNvSpPr>
                <p:nvPr/>
              </p:nvSpPr>
              <p:spPr bwMode="auto">
                <a:xfrm>
                  <a:off x="1085850" y="3927476"/>
                  <a:ext cx="234950" cy="93663"/>
                </a:xfrm>
                <a:custGeom>
                  <a:avLst/>
                  <a:gdLst>
                    <a:gd name="T0" fmla="*/ 0 w 295"/>
                    <a:gd name="T1" fmla="*/ 59 h 118"/>
                    <a:gd name="T2" fmla="*/ 295 w 295"/>
                    <a:gd name="T3" fmla="*/ 0 h 118"/>
                    <a:gd name="T4" fmla="*/ 295 w 295"/>
                    <a:gd name="T5" fmla="*/ 118 h 118"/>
                    <a:gd name="T6" fmla="*/ 0 w 295"/>
                    <a:gd name="T7" fmla="*/ 59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95" h="118">
                      <a:moveTo>
                        <a:pt x="0" y="59"/>
                      </a:moveTo>
                      <a:lnTo>
                        <a:pt x="295" y="0"/>
                      </a:lnTo>
                      <a:lnTo>
                        <a:pt x="295" y="118"/>
                      </a:lnTo>
                      <a:lnTo>
                        <a:pt x="0" y="59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2225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55" name="Freeform 101"/>
                <p:cNvSpPr>
                  <a:spLocks/>
                </p:cNvSpPr>
                <p:nvPr/>
              </p:nvSpPr>
              <p:spPr bwMode="auto">
                <a:xfrm>
                  <a:off x="1085850" y="3875088"/>
                  <a:ext cx="312738" cy="92075"/>
                </a:xfrm>
                <a:custGeom>
                  <a:avLst/>
                  <a:gdLst>
                    <a:gd name="T0" fmla="*/ 341 w 341"/>
                    <a:gd name="T1" fmla="*/ 51 h 102"/>
                    <a:gd name="T2" fmla="*/ 0 w 341"/>
                    <a:gd name="T3" fmla="*/ 51 h 102"/>
                    <a:gd name="T4" fmla="*/ 256 w 341"/>
                    <a:gd name="T5" fmla="*/ 0 h 102"/>
                    <a:gd name="T6" fmla="*/ 256 w 341"/>
                    <a:gd name="T7" fmla="*/ 102 h 102"/>
                    <a:gd name="T8" fmla="*/ 0 w 341"/>
                    <a:gd name="T9" fmla="*/ 51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1" h="102">
                      <a:moveTo>
                        <a:pt x="341" y="51"/>
                      </a:moveTo>
                      <a:lnTo>
                        <a:pt x="0" y="51"/>
                      </a:lnTo>
                      <a:lnTo>
                        <a:pt x="256" y="0"/>
                      </a:lnTo>
                      <a:lnTo>
                        <a:pt x="256" y="102"/>
                      </a:lnTo>
                      <a:lnTo>
                        <a:pt x="0" y="51"/>
                      </a:lnTo>
                    </a:path>
                  </a:pathLst>
                </a:custGeom>
                <a:noFill/>
                <a:ln w="22225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56" name="Freeform 102"/>
                <p:cNvSpPr>
                  <a:spLocks/>
                </p:cNvSpPr>
                <p:nvPr/>
              </p:nvSpPr>
              <p:spPr bwMode="auto">
                <a:xfrm>
                  <a:off x="1085850" y="3875088"/>
                  <a:ext cx="234950" cy="92075"/>
                </a:xfrm>
                <a:custGeom>
                  <a:avLst/>
                  <a:gdLst>
                    <a:gd name="T0" fmla="*/ 0 w 295"/>
                    <a:gd name="T1" fmla="*/ 59 h 118"/>
                    <a:gd name="T2" fmla="*/ 295 w 295"/>
                    <a:gd name="T3" fmla="*/ 0 h 118"/>
                    <a:gd name="T4" fmla="*/ 295 w 295"/>
                    <a:gd name="T5" fmla="*/ 118 h 118"/>
                    <a:gd name="T6" fmla="*/ 0 w 295"/>
                    <a:gd name="T7" fmla="*/ 59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95" h="118">
                      <a:moveTo>
                        <a:pt x="0" y="59"/>
                      </a:moveTo>
                      <a:lnTo>
                        <a:pt x="295" y="0"/>
                      </a:lnTo>
                      <a:lnTo>
                        <a:pt x="295" y="118"/>
                      </a:lnTo>
                      <a:lnTo>
                        <a:pt x="0" y="59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22225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  <p:sp>
              <p:nvSpPr>
                <p:cNvPr id="957" name="Freeform 106"/>
                <p:cNvSpPr>
                  <a:spLocks/>
                </p:cNvSpPr>
                <p:nvPr/>
              </p:nvSpPr>
              <p:spPr bwMode="auto">
                <a:xfrm>
                  <a:off x="1085850" y="3875088"/>
                  <a:ext cx="234950" cy="92075"/>
                </a:xfrm>
                <a:custGeom>
                  <a:avLst/>
                  <a:gdLst>
                    <a:gd name="T0" fmla="*/ 0 w 295"/>
                    <a:gd name="T1" fmla="*/ 59 h 118"/>
                    <a:gd name="T2" fmla="*/ 295 w 295"/>
                    <a:gd name="T3" fmla="*/ 0 h 118"/>
                    <a:gd name="T4" fmla="*/ 295 w 295"/>
                    <a:gd name="T5" fmla="*/ 118 h 118"/>
                    <a:gd name="T6" fmla="*/ 0 w 295"/>
                    <a:gd name="T7" fmla="*/ 59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95" h="118">
                      <a:moveTo>
                        <a:pt x="0" y="59"/>
                      </a:moveTo>
                      <a:lnTo>
                        <a:pt x="295" y="0"/>
                      </a:lnTo>
                      <a:lnTo>
                        <a:pt x="295" y="118"/>
                      </a:lnTo>
                      <a:lnTo>
                        <a:pt x="0" y="59"/>
                      </a:ln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22225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/>
                </a:p>
              </p:txBody>
            </p:sp>
          </p:grpSp>
        </p:grpSp>
        <p:grpSp>
          <p:nvGrpSpPr>
            <p:cNvPr id="958" name="Group 957"/>
            <p:cNvGrpSpPr/>
            <p:nvPr/>
          </p:nvGrpSpPr>
          <p:grpSpPr>
            <a:xfrm>
              <a:off x="3899003" y="3393449"/>
              <a:ext cx="106052" cy="489210"/>
              <a:chOff x="10729720" y="3423415"/>
              <a:chExt cx="106052" cy="489210"/>
            </a:xfrm>
          </p:grpSpPr>
          <p:sp>
            <p:nvSpPr>
              <p:cNvPr id="959" name="Oval 958"/>
              <p:cNvSpPr/>
              <p:nvPr/>
            </p:nvSpPr>
            <p:spPr>
              <a:xfrm>
                <a:off x="10729720" y="3423415"/>
                <a:ext cx="93600" cy="93600"/>
              </a:xfrm>
              <a:prstGeom prst="ellipse">
                <a:avLst/>
              </a:prstGeom>
              <a:noFill/>
              <a:ln w="28575">
                <a:solidFill>
                  <a:srgbClr val="7030A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60" name="Oval 959"/>
              <p:cNvSpPr/>
              <p:nvPr/>
            </p:nvSpPr>
            <p:spPr>
              <a:xfrm>
                <a:off x="10742172" y="3819025"/>
                <a:ext cx="93600" cy="93600"/>
              </a:xfrm>
              <a:prstGeom prst="ellipse">
                <a:avLst/>
              </a:prstGeom>
              <a:noFill/>
              <a:ln w="28575">
                <a:solidFill>
                  <a:srgbClr val="7030A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961" name="TextBox 960"/>
            <p:cNvSpPr txBox="1"/>
            <p:nvPr/>
          </p:nvSpPr>
          <p:spPr>
            <a:xfrm>
              <a:off x="1184131" y="2028409"/>
              <a:ext cx="3695697" cy="923330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See the stepwise gain on y-axis </a:t>
              </a:r>
              <a:r>
                <a:rPr lang="en-GB" i="1" dirty="0">
                  <a:latin typeface="Arial" panose="020B0604020202020204" pitchFamily="34" charset="0"/>
                  <a:cs typeface="Arial" panose="020B0604020202020204" pitchFamily="34" charset="0"/>
                </a:rPr>
                <a:t>vs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. 1rst seasons‘ results. See the two ultimate ‚winners‘ indicated.</a:t>
              </a:r>
            </a:p>
          </p:txBody>
        </p:sp>
        <p:sp>
          <p:nvSpPr>
            <p:cNvPr id="962" name="Oval 961"/>
            <p:cNvSpPr/>
            <p:nvPr/>
          </p:nvSpPr>
          <p:spPr>
            <a:xfrm>
              <a:off x="3817854" y="3907359"/>
              <a:ext cx="93600" cy="93600"/>
            </a:xfrm>
            <a:prstGeom prst="ellipse">
              <a:avLst/>
            </a:prstGeom>
            <a:solidFill>
              <a:srgbClr val="C00000"/>
            </a:solidFill>
            <a:ln w="28575">
              <a:solidFill>
                <a:srgbClr val="7030A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63" name="TextBox 962"/>
            <p:cNvSpPr txBox="1"/>
            <p:nvPr/>
          </p:nvSpPr>
          <p:spPr>
            <a:xfrm>
              <a:off x="3943999" y="3234462"/>
              <a:ext cx="4683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</a:t>
              </a:r>
              <a:endPara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4" name="TextBox 963"/>
            <p:cNvSpPr txBox="1"/>
            <p:nvPr/>
          </p:nvSpPr>
          <p:spPr>
            <a:xfrm>
              <a:off x="4232129" y="2892440"/>
              <a:ext cx="4646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</a:t>
              </a:r>
              <a:endPara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5" name="TextBox 964"/>
            <p:cNvSpPr txBox="1"/>
            <p:nvPr/>
          </p:nvSpPr>
          <p:spPr>
            <a:xfrm>
              <a:off x="3541583" y="3432087"/>
              <a:ext cx="4683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</a:t>
              </a:r>
              <a:endPara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66" name="Straight Arrow Connector 965"/>
          <p:cNvCxnSpPr/>
          <p:nvPr/>
        </p:nvCxnSpPr>
        <p:spPr>
          <a:xfrm>
            <a:off x="1008000" y="3663080"/>
            <a:ext cx="7056000" cy="22535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headEnd type="triangle" w="lg" len="lg"/>
            <a:tailEnd type="triangle" w="med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7" name="Group 966"/>
          <p:cNvGrpSpPr/>
          <p:nvPr/>
        </p:nvGrpSpPr>
        <p:grpSpPr>
          <a:xfrm>
            <a:off x="8869215" y="3344445"/>
            <a:ext cx="547308" cy="489106"/>
            <a:chOff x="10276012" y="3423415"/>
            <a:chExt cx="547308" cy="489106"/>
          </a:xfrm>
        </p:grpSpPr>
        <p:sp>
          <p:nvSpPr>
            <p:cNvPr id="968" name="Oval 967"/>
            <p:cNvSpPr/>
            <p:nvPr/>
          </p:nvSpPr>
          <p:spPr>
            <a:xfrm>
              <a:off x="10729720" y="3423415"/>
              <a:ext cx="93600" cy="93600"/>
            </a:xfrm>
            <a:prstGeom prst="ellipse">
              <a:avLst/>
            </a:prstGeom>
            <a:noFill/>
            <a:ln w="28575">
              <a:solidFill>
                <a:srgbClr val="7030A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69" name="Oval 968"/>
            <p:cNvSpPr/>
            <p:nvPr/>
          </p:nvSpPr>
          <p:spPr>
            <a:xfrm>
              <a:off x="10276012" y="3818921"/>
              <a:ext cx="93600" cy="93600"/>
            </a:xfrm>
            <a:prstGeom prst="ellipse">
              <a:avLst/>
            </a:prstGeom>
            <a:noFill/>
            <a:ln w="28575">
              <a:solidFill>
                <a:srgbClr val="7030A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970" name="Oval 969"/>
          <p:cNvSpPr/>
          <p:nvPr/>
        </p:nvSpPr>
        <p:spPr>
          <a:xfrm>
            <a:off x="8656983" y="3833676"/>
            <a:ext cx="93600" cy="93600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ounded Rectangle 2"/>
          <p:cNvSpPr/>
          <p:nvPr/>
        </p:nvSpPr>
        <p:spPr>
          <a:xfrm>
            <a:off x="8606155" y="3260309"/>
            <a:ext cx="870745" cy="806450"/>
          </a:xfrm>
          <a:prstGeom prst="roundRect">
            <a:avLst/>
          </a:prstGeom>
          <a:noFill/>
          <a:ln w="19050">
            <a:solidFill>
              <a:srgbClr val="80008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62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-0.42709 -0.00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54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46328" y="2424113"/>
            <a:ext cx="4371181" cy="4343073"/>
            <a:chOff x="257441" y="2252664"/>
            <a:chExt cx="4371181" cy="4343073"/>
          </a:xfrm>
        </p:grpSpPr>
        <p:sp>
          <p:nvSpPr>
            <p:cNvPr id="30049" name="Line 560"/>
            <p:cNvSpPr>
              <a:spLocks noChangeShapeType="1"/>
            </p:cNvSpPr>
            <p:nvPr/>
          </p:nvSpPr>
          <p:spPr bwMode="auto">
            <a:xfrm flipV="1">
              <a:off x="813859" y="2333627"/>
              <a:ext cx="1588" cy="37465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50" name="Line 561"/>
            <p:cNvSpPr>
              <a:spLocks noChangeShapeType="1"/>
            </p:cNvSpPr>
            <p:nvPr/>
          </p:nvSpPr>
          <p:spPr bwMode="auto">
            <a:xfrm flipV="1">
              <a:off x="4560359" y="2333627"/>
              <a:ext cx="1588" cy="37465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51" name="Line 562"/>
            <p:cNvSpPr>
              <a:spLocks noChangeShapeType="1"/>
            </p:cNvSpPr>
            <p:nvPr/>
          </p:nvSpPr>
          <p:spPr bwMode="auto">
            <a:xfrm flipH="1">
              <a:off x="744009" y="6080127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52" name="Line 563"/>
            <p:cNvSpPr>
              <a:spLocks noChangeShapeType="1"/>
            </p:cNvSpPr>
            <p:nvPr/>
          </p:nvSpPr>
          <p:spPr bwMode="auto">
            <a:xfrm>
              <a:off x="4560359" y="6080127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53" name="Rectangle 564"/>
            <p:cNvSpPr>
              <a:spLocks noChangeArrowheads="1"/>
            </p:cNvSpPr>
            <p:nvPr/>
          </p:nvSpPr>
          <p:spPr bwMode="auto">
            <a:xfrm>
              <a:off x="470959" y="5997577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26</a:t>
              </a:r>
              <a:endParaRPr lang="en-GB" altLang="de-DE" dirty="0"/>
            </a:p>
          </p:txBody>
        </p:sp>
        <p:sp>
          <p:nvSpPr>
            <p:cNvPr id="30054" name="Line 565"/>
            <p:cNvSpPr>
              <a:spLocks noChangeShapeType="1"/>
            </p:cNvSpPr>
            <p:nvPr/>
          </p:nvSpPr>
          <p:spPr bwMode="auto">
            <a:xfrm flipH="1">
              <a:off x="744009" y="5767389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55" name="Line 566"/>
            <p:cNvSpPr>
              <a:spLocks noChangeShapeType="1"/>
            </p:cNvSpPr>
            <p:nvPr/>
          </p:nvSpPr>
          <p:spPr bwMode="auto">
            <a:xfrm>
              <a:off x="4560359" y="5767389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56" name="Rectangle 567"/>
            <p:cNvSpPr>
              <a:spLocks noChangeArrowheads="1"/>
            </p:cNvSpPr>
            <p:nvPr/>
          </p:nvSpPr>
          <p:spPr bwMode="auto">
            <a:xfrm>
              <a:off x="470959" y="5686427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28</a:t>
              </a:r>
              <a:endParaRPr lang="en-GB" altLang="de-DE" dirty="0"/>
            </a:p>
          </p:txBody>
        </p:sp>
        <p:sp>
          <p:nvSpPr>
            <p:cNvPr id="30057" name="Line 568"/>
            <p:cNvSpPr>
              <a:spLocks noChangeShapeType="1"/>
            </p:cNvSpPr>
            <p:nvPr/>
          </p:nvSpPr>
          <p:spPr bwMode="auto">
            <a:xfrm flipH="1">
              <a:off x="744009" y="5456239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58" name="Line 569"/>
            <p:cNvSpPr>
              <a:spLocks noChangeShapeType="1"/>
            </p:cNvSpPr>
            <p:nvPr/>
          </p:nvSpPr>
          <p:spPr bwMode="auto">
            <a:xfrm>
              <a:off x="4560359" y="5456239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59" name="Rectangle 570"/>
            <p:cNvSpPr>
              <a:spLocks noChangeArrowheads="1"/>
            </p:cNvSpPr>
            <p:nvPr/>
          </p:nvSpPr>
          <p:spPr bwMode="auto">
            <a:xfrm>
              <a:off x="470959" y="5375277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30</a:t>
              </a:r>
              <a:endParaRPr lang="en-GB" altLang="de-DE" dirty="0"/>
            </a:p>
          </p:txBody>
        </p:sp>
        <p:sp>
          <p:nvSpPr>
            <p:cNvPr id="30060" name="Line 571"/>
            <p:cNvSpPr>
              <a:spLocks noChangeShapeType="1"/>
            </p:cNvSpPr>
            <p:nvPr/>
          </p:nvSpPr>
          <p:spPr bwMode="auto">
            <a:xfrm flipH="1">
              <a:off x="744009" y="5143502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61" name="Line 572"/>
            <p:cNvSpPr>
              <a:spLocks noChangeShapeType="1"/>
            </p:cNvSpPr>
            <p:nvPr/>
          </p:nvSpPr>
          <p:spPr bwMode="auto">
            <a:xfrm>
              <a:off x="4560359" y="5143502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62" name="Rectangle 573"/>
            <p:cNvSpPr>
              <a:spLocks noChangeArrowheads="1"/>
            </p:cNvSpPr>
            <p:nvPr/>
          </p:nvSpPr>
          <p:spPr bwMode="auto">
            <a:xfrm>
              <a:off x="470959" y="5062539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32</a:t>
              </a:r>
              <a:endParaRPr lang="en-GB" altLang="de-DE" dirty="0"/>
            </a:p>
          </p:txBody>
        </p:sp>
        <p:sp>
          <p:nvSpPr>
            <p:cNvPr id="30063" name="Line 574"/>
            <p:cNvSpPr>
              <a:spLocks noChangeShapeType="1"/>
            </p:cNvSpPr>
            <p:nvPr/>
          </p:nvSpPr>
          <p:spPr bwMode="auto">
            <a:xfrm flipH="1">
              <a:off x="744009" y="4830764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64" name="Line 575"/>
            <p:cNvSpPr>
              <a:spLocks noChangeShapeType="1"/>
            </p:cNvSpPr>
            <p:nvPr/>
          </p:nvSpPr>
          <p:spPr bwMode="auto">
            <a:xfrm>
              <a:off x="4560359" y="4830764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65" name="Rectangle 576"/>
            <p:cNvSpPr>
              <a:spLocks noChangeArrowheads="1"/>
            </p:cNvSpPr>
            <p:nvPr/>
          </p:nvSpPr>
          <p:spPr bwMode="auto">
            <a:xfrm>
              <a:off x="470959" y="474980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34</a:t>
              </a:r>
              <a:endParaRPr lang="en-GB" altLang="de-DE" dirty="0"/>
            </a:p>
          </p:txBody>
        </p:sp>
        <p:sp>
          <p:nvSpPr>
            <p:cNvPr id="30066" name="Line 577"/>
            <p:cNvSpPr>
              <a:spLocks noChangeShapeType="1"/>
            </p:cNvSpPr>
            <p:nvPr/>
          </p:nvSpPr>
          <p:spPr bwMode="auto">
            <a:xfrm flipH="1">
              <a:off x="744009" y="4519614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67" name="Line 578"/>
            <p:cNvSpPr>
              <a:spLocks noChangeShapeType="1"/>
            </p:cNvSpPr>
            <p:nvPr/>
          </p:nvSpPr>
          <p:spPr bwMode="auto">
            <a:xfrm>
              <a:off x="4560359" y="4519614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68" name="Rectangle 579"/>
            <p:cNvSpPr>
              <a:spLocks noChangeArrowheads="1"/>
            </p:cNvSpPr>
            <p:nvPr/>
          </p:nvSpPr>
          <p:spPr bwMode="auto">
            <a:xfrm>
              <a:off x="470959" y="44386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36</a:t>
              </a:r>
              <a:endParaRPr lang="en-GB" altLang="de-DE" dirty="0"/>
            </a:p>
          </p:txBody>
        </p:sp>
        <p:sp>
          <p:nvSpPr>
            <p:cNvPr id="30069" name="Line 580"/>
            <p:cNvSpPr>
              <a:spLocks noChangeShapeType="1"/>
            </p:cNvSpPr>
            <p:nvPr/>
          </p:nvSpPr>
          <p:spPr bwMode="auto">
            <a:xfrm flipH="1">
              <a:off x="744009" y="4206877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70" name="Line 581"/>
            <p:cNvSpPr>
              <a:spLocks noChangeShapeType="1"/>
            </p:cNvSpPr>
            <p:nvPr/>
          </p:nvSpPr>
          <p:spPr bwMode="auto">
            <a:xfrm>
              <a:off x="4560359" y="4206877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71" name="Rectangle 582"/>
            <p:cNvSpPr>
              <a:spLocks noChangeArrowheads="1"/>
            </p:cNvSpPr>
            <p:nvPr/>
          </p:nvSpPr>
          <p:spPr bwMode="auto">
            <a:xfrm>
              <a:off x="470959" y="4125914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38</a:t>
              </a:r>
              <a:endParaRPr lang="en-GB" altLang="de-DE" dirty="0"/>
            </a:p>
          </p:txBody>
        </p:sp>
        <p:sp>
          <p:nvSpPr>
            <p:cNvPr id="30072" name="Line 583"/>
            <p:cNvSpPr>
              <a:spLocks noChangeShapeType="1"/>
            </p:cNvSpPr>
            <p:nvPr/>
          </p:nvSpPr>
          <p:spPr bwMode="auto">
            <a:xfrm flipH="1">
              <a:off x="744009" y="3895727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73" name="Line 584"/>
            <p:cNvSpPr>
              <a:spLocks noChangeShapeType="1"/>
            </p:cNvSpPr>
            <p:nvPr/>
          </p:nvSpPr>
          <p:spPr bwMode="auto">
            <a:xfrm>
              <a:off x="4560359" y="3895727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74" name="Rectangle 585"/>
            <p:cNvSpPr>
              <a:spLocks noChangeArrowheads="1"/>
            </p:cNvSpPr>
            <p:nvPr/>
          </p:nvSpPr>
          <p:spPr bwMode="auto">
            <a:xfrm>
              <a:off x="470959" y="3813177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40</a:t>
              </a:r>
              <a:endParaRPr lang="en-GB" altLang="de-DE" dirty="0"/>
            </a:p>
          </p:txBody>
        </p:sp>
        <p:sp>
          <p:nvSpPr>
            <p:cNvPr id="30075" name="Line 586"/>
            <p:cNvSpPr>
              <a:spLocks noChangeShapeType="1"/>
            </p:cNvSpPr>
            <p:nvPr/>
          </p:nvSpPr>
          <p:spPr bwMode="auto">
            <a:xfrm flipH="1">
              <a:off x="744009" y="3582989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76" name="Line 587"/>
            <p:cNvSpPr>
              <a:spLocks noChangeShapeType="1"/>
            </p:cNvSpPr>
            <p:nvPr/>
          </p:nvSpPr>
          <p:spPr bwMode="auto">
            <a:xfrm>
              <a:off x="4560359" y="3582989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77" name="Rectangle 588"/>
            <p:cNvSpPr>
              <a:spLocks noChangeArrowheads="1"/>
            </p:cNvSpPr>
            <p:nvPr/>
          </p:nvSpPr>
          <p:spPr bwMode="auto">
            <a:xfrm>
              <a:off x="470959" y="3502027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42</a:t>
              </a:r>
              <a:endParaRPr lang="en-GB" altLang="de-DE" dirty="0"/>
            </a:p>
          </p:txBody>
        </p:sp>
        <p:sp>
          <p:nvSpPr>
            <p:cNvPr id="30078" name="Line 589"/>
            <p:cNvSpPr>
              <a:spLocks noChangeShapeType="1"/>
            </p:cNvSpPr>
            <p:nvPr/>
          </p:nvSpPr>
          <p:spPr bwMode="auto">
            <a:xfrm flipH="1">
              <a:off x="744009" y="3270252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79" name="Line 590"/>
            <p:cNvSpPr>
              <a:spLocks noChangeShapeType="1"/>
            </p:cNvSpPr>
            <p:nvPr/>
          </p:nvSpPr>
          <p:spPr bwMode="auto">
            <a:xfrm>
              <a:off x="4560359" y="3270252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80" name="Rectangle 591"/>
            <p:cNvSpPr>
              <a:spLocks noChangeArrowheads="1"/>
            </p:cNvSpPr>
            <p:nvPr/>
          </p:nvSpPr>
          <p:spPr bwMode="auto">
            <a:xfrm>
              <a:off x="470959" y="3189289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44</a:t>
              </a:r>
              <a:endParaRPr lang="en-GB" altLang="de-DE" dirty="0"/>
            </a:p>
          </p:txBody>
        </p:sp>
        <p:sp>
          <p:nvSpPr>
            <p:cNvPr id="30081" name="Line 592"/>
            <p:cNvSpPr>
              <a:spLocks noChangeShapeType="1"/>
            </p:cNvSpPr>
            <p:nvPr/>
          </p:nvSpPr>
          <p:spPr bwMode="auto">
            <a:xfrm flipH="1">
              <a:off x="744009" y="2959102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82" name="Line 593"/>
            <p:cNvSpPr>
              <a:spLocks noChangeShapeType="1"/>
            </p:cNvSpPr>
            <p:nvPr/>
          </p:nvSpPr>
          <p:spPr bwMode="auto">
            <a:xfrm>
              <a:off x="4560359" y="2959102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83" name="Rectangle 594"/>
            <p:cNvSpPr>
              <a:spLocks noChangeArrowheads="1"/>
            </p:cNvSpPr>
            <p:nvPr/>
          </p:nvSpPr>
          <p:spPr bwMode="auto">
            <a:xfrm>
              <a:off x="470959" y="28765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46</a:t>
              </a:r>
              <a:endParaRPr lang="en-GB" altLang="de-DE" dirty="0"/>
            </a:p>
          </p:txBody>
        </p:sp>
        <p:sp>
          <p:nvSpPr>
            <p:cNvPr id="30084" name="Line 595"/>
            <p:cNvSpPr>
              <a:spLocks noChangeShapeType="1"/>
            </p:cNvSpPr>
            <p:nvPr/>
          </p:nvSpPr>
          <p:spPr bwMode="auto">
            <a:xfrm flipH="1">
              <a:off x="744009" y="2646364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85" name="Line 596"/>
            <p:cNvSpPr>
              <a:spLocks noChangeShapeType="1"/>
            </p:cNvSpPr>
            <p:nvPr/>
          </p:nvSpPr>
          <p:spPr bwMode="auto">
            <a:xfrm>
              <a:off x="4560359" y="2646364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86" name="Rectangle 597"/>
            <p:cNvSpPr>
              <a:spLocks noChangeArrowheads="1"/>
            </p:cNvSpPr>
            <p:nvPr/>
          </p:nvSpPr>
          <p:spPr bwMode="auto">
            <a:xfrm>
              <a:off x="470959" y="256540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48</a:t>
              </a:r>
              <a:endParaRPr lang="en-GB" altLang="de-DE" dirty="0"/>
            </a:p>
          </p:txBody>
        </p:sp>
        <p:sp>
          <p:nvSpPr>
            <p:cNvPr id="30087" name="Line 598"/>
            <p:cNvSpPr>
              <a:spLocks noChangeShapeType="1"/>
            </p:cNvSpPr>
            <p:nvPr/>
          </p:nvSpPr>
          <p:spPr bwMode="auto">
            <a:xfrm flipH="1">
              <a:off x="744009" y="2333627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88" name="Line 599"/>
            <p:cNvSpPr>
              <a:spLocks noChangeShapeType="1"/>
            </p:cNvSpPr>
            <p:nvPr/>
          </p:nvSpPr>
          <p:spPr bwMode="auto">
            <a:xfrm>
              <a:off x="4560359" y="2333627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89" name="Rectangle 600"/>
            <p:cNvSpPr>
              <a:spLocks noChangeArrowheads="1"/>
            </p:cNvSpPr>
            <p:nvPr/>
          </p:nvSpPr>
          <p:spPr bwMode="auto">
            <a:xfrm>
              <a:off x="470959" y="2252664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50</a:t>
              </a:r>
              <a:endParaRPr lang="en-GB" altLang="de-DE" dirty="0"/>
            </a:p>
          </p:txBody>
        </p:sp>
        <p:sp>
          <p:nvSpPr>
            <p:cNvPr id="30090" name="Rectangle 601"/>
            <p:cNvSpPr>
              <a:spLocks noChangeArrowheads="1"/>
            </p:cNvSpPr>
            <p:nvPr/>
          </p:nvSpPr>
          <p:spPr bwMode="auto">
            <a:xfrm rot="16200000">
              <a:off x="-995891" y="4133852"/>
              <a:ext cx="2735263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500" dirty="0">
                  <a:solidFill>
                    <a:srgbClr val="0000FF"/>
                  </a:solidFill>
                </a:rPr>
                <a:t>Performance 4 years 3 locations</a:t>
              </a:r>
              <a:endParaRPr lang="en-GB" altLang="de-DE" dirty="0">
                <a:solidFill>
                  <a:srgbClr val="0000FF"/>
                </a:solidFill>
              </a:endParaRPr>
            </a:p>
          </p:txBody>
        </p:sp>
        <p:sp>
          <p:nvSpPr>
            <p:cNvPr id="30091" name="Line 602"/>
            <p:cNvSpPr>
              <a:spLocks noChangeShapeType="1"/>
            </p:cNvSpPr>
            <p:nvPr/>
          </p:nvSpPr>
          <p:spPr bwMode="auto">
            <a:xfrm>
              <a:off x="813859" y="6080127"/>
              <a:ext cx="374650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92" name="Line 603"/>
            <p:cNvSpPr>
              <a:spLocks noChangeShapeType="1"/>
            </p:cNvSpPr>
            <p:nvPr/>
          </p:nvSpPr>
          <p:spPr bwMode="auto">
            <a:xfrm>
              <a:off x="813859" y="2333627"/>
              <a:ext cx="374650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93" name="Line 604"/>
            <p:cNvSpPr>
              <a:spLocks noChangeShapeType="1"/>
            </p:cNvSpPr>
            <p:nvPr/>
          </p:nvSpPr>
          <p:spPr bwMode="auto">
            <a:xfrm>
              <a:off x="813859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94" name="Line 605"/>
            <p:cNvSpPr>
              <a:spLocks noChangeShapeType="1"/>
            </p:cNvSpPr>
            <p:nvPr/>
          </p:nvSpPr>
          <p:spPr bwMode="auto">
            <a:xfrm flipV="1">
              <a:off x="813859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95" name="Rectangle 606"/>
            <p:cNvSpPr>
              <a:spLocks noChangeArrowheads="1"/>
            </p:cNvSpPr>
            <p:nvPr/>
          </p:nvSpPr>
          <p:spPr bwMode="auto">
            <a:xfrm>
              <a:off x="685272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26</a:t>
              </a:r>
              <a:endParaRPr lang="en-GB" altLang="de-DE" dirty="0"/>
            </a:p>
          </p:txBody>
        </p:sp>
        <p:sp>
          <p:nvSpPr>
            <p:cNvPr id="30096" name="Line 607"/>
            <p:cNvSpPr>
              <a:spLocks noChangeShapeType="1"/>
            </p:cNvSpPr>
            <p:nvPr/>
          </p:nvSpPr>
          <p:spPr bwMode="auto">
            <a:xfrm>
              <a:off x="1126597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97" name="Line 608"/>
            <p:cNvSpPr>
              <a:spLocks noChangeShapeType="1"/>
            </p:cNvSpPr>
            <p:nvPr/>
          </p:nvSpPr>
          <p:spPr bwMode="auto">
            <a:xfrm flipV="1">
              <a:off x="1126597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98" name="Rectangle 609"/>
            <p:cNvSpPr>
              <a:spLocks noChangeArrowheads="1"/>
            </p:cNvSpPr>
            <p:nvPr/>
          </p:nvSpPr>
          <p:spPr bwMode="auto">
            <a:xfrm>
              <a:off x="998009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28</a:t>
              </a:r>
              <a:endParaRPr lang="en-GB" altLang="de-DE" dirty="0"/>
            </a:p>
          </p:txBody>
        </p:sp>
        <p:sp>
          <p:nvSpPr>
            <p:cNvPr id="30099" name="Line 610"/>
            <p:cNvSpPr>
              <a:spLocks noChangeShapeType="1"/>
            </p:cNvSpPr>
            <p:nvPr/>
          </p:nvSpPr>
          <p:spPr bwMode="auto">
            <a:xfrm>
              <a:off x="1437747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00" name="Line 611"/>
            <p:cNvSpPr>
              <a:spLocks noChangeShapeType="1"/>
            </p:cNvSpPr>
            <p:nvPr/>
          </p:nvSpPr>
          <p:spPr bwMode="auto">
            <a:xfrm flipV="1">
              <a:off x="1437747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01" name="Rectangle 612"/>
            <p:cNvSpPr>
              <a:spLocks noChangeArrowheads="1"/>
            </p:cNvSpPr>
            <p:nvPr/>
          </p:nvSpPr>
          <p:spPr bwMode="auto">
            <a:xfrm>
              <a:off x="1310747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30</a:t>
              </a:r>
              <a:endParaRPr lang="en-GB" altLang="de-DE" dirty="0"/>
            </a:p>
          </p:txBody>
        </p:sp>
        <p:sp>
          <p:nvSpPr>
            <p:cNvPr id="30102" name="Line 613"/>
            <p:cNvSpPr>
              <a:spLocks noChangeShapeType="1"/>
            </p:cNvSpPr>
            <p:nvPr/>
          </p:nvSpPr>
          <p:spPr bwMode="auto">
            <a:xfrm>
              <a:off x="1750484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03" name="Line 614"/>
            <p:cNvSpPr>
              <a:spLocks noChangeShapeType="1"/>
            </p:cNvSpPr>
            <p:nvPr/>
          </p:nvSpPr>
          <p:spPr bwMode="auto">
            <a:xfrm flipV="1">
              <a:off x="1750484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04" name="Rectangle 615"/>
            <p:cNvSpPr>
              <a:spLocks noChangeArrowheads="1"/>
            </p:cNvSpPr>
            <p:nvPr/>
          </p:nvSpPr>
          <p:spPr bwMode="auto">
            <a:xfrm>
              <a:off x="1621897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32</a:t>
              </a:r>
              <a:endParaRPr lang="en-GB" altLang="de-DE" dirty="0"/>
            </a:p>
          </p:txBody>
        </p:sp>
        <p:sp>
          <p:nvSpPr>
            <p:cNvPr id="30105" name="Line 616"/>
            <p:cNvSpPr>
              <a:spLocks noChangeShapeType="1"/>
            </p:cNvSpPr>
            <p:nvPr/>
          </p:nvSpPr>
          <p:spPr bwMode="auto">
            <a:xfrm>
              <a:off x="2063222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06" name="Line 617"/>
            <p:cNvSpPr>
              <a:spLocks noChangeShapeType="1"/>
            </p:cNvSpPr>
            <p:nvPr/>
          </p:nvSpPr>
          <p:spPr bwMode="auto">
            <a:xfrm flipV="1">
              <a:off x="2063222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07" name="Rectangle 618"/>
            <p:cNvSpPr>
              <a:spLocks noChangeArrowheads="1"/>
            </p:cNvSpPr>
            <p:nvPr/>
          </p:nvSpPr>
          <p:spPr bwMode="auto">
            <a:xfrm>
              <a:off x="1934634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34</a:t>
              </a:r>
              <a:endParaRPr lang="en-GB" altLang="de-DE" dirty="0"/>
            </a:p>
          </p:txBody>
        </p:sp>
        <p:sp>
          <p:nvSpPr>
            <p:cNvPr id="30108" name="Line 619"/>
            <p:cNvSpPr>
              <a:spLocks noChangeShapeType="1"/>
            </p:cNvSpPr>
            <p:nvPr/>
          </p:nvSpPr>
          <p:spPr bwMode="auto">
            <a:xfrm>
              <a:off x="2374372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09" name="Line 620"/>
            <p:cNvSpPr>
              <a:spLocks noChangeShapeType="1"/>
            </p:cNvSpPr>
            <p:nvPr/>
          </p:nvSpPr>
          <p:spPr bwMode="auto">
            <a:xfrm flipV="1">
              <a:off x="2374372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10" name="Rectangle 621"/>
            <p:cNvSpPr>
              <a:spLocks noChangeArrowheads="1"/>
            </p:cNvSpPr>
            <p:nvPr/>
          </p:nvSpPr>
          <p:spPr bwMode="auto">
            <a:xfrm>
              <a:off x="2247372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36</a:t>
              </a:r>
              <a:endParaRPr lang="en-GB" altLang="de-DE" dirty="0"/>
            </a:p>
          </p:txBody>
        </p:sp>
        <p:sp>
          <p:nvSpPr>
            <p:cNvPr id="30111" name="Line 622"/>
            <p:cNvSpPr>
              <a:spLocks noChangeShapeType="1"/>
            </p:cNvSpPr>
            <p:nvPr/>
          </p:nvSpPr>
          <p:spPr bwMode="auto">
            <a:xfrm>
              <a:off x="2687109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12" name="Line 623"/>
            <p:cNvSpPr>
              <a:spLocks noChangeShapeType="1"/>
            </p:cNvSpPr>
            <p:nvPr/>
          </p:nvSpPr>
          <p:spPr bwMode="auto">
            <a:xfrm flipV="1">
              <a:off x="2687109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13" name="Rectangle 624"/>
            <p:cNvSpPr>
              <a:spLocks noChangeArrowheads="1"/>
            </p:cNvSpPr>
            <p:nvPr/>
          </p:nvSpPr>
          <p:spPr bwMode="auto">
            <a:xfrm>
              <a:off x="2558522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38</a:t>
              </a:r>
              <a:endParaRPr lang="en-GB" altLang="de-DE" dirty="0"/>
            </a:p>
          </p:txBody>
        </p:sp>
        <p:sp>
          <p:nvSpPr>
            <p:cNvPr id="30114" name="Line 625"/>
            <p:cNvSpPr>
              <a:spLocks noChangeShapeType="1"/>
            </p:cNvSpPr>
            <p:nvPr/>
          </p:nvSpPr>
          <p:spPr bwMode="auto">
            <a:xfrm>
              <a:off x="2998259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15" name="Line 626"/>
            <p:cNvSpPr>
              <a:spLocks noChangeShapeType="1"/>
            </p:cNvSpPr>
            <p:nvPr/>
          </p:nvSpPr>
          <p:spPr bwMode="auto">
            <a:xfrm flipV="1">
              <a:off x="2998259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16" name="Rectangle 627"/>
            <p:cNvSpPr>
              <a:spLocks noChangeArrowheads="1"/>
            </p:cNvSpPr>
            <p:nvPr/>
          </p:nvSpPr>
          <p:spPr bwMode="auto">
            <a:xfrm>
              <a:off x="2869672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40</a:t>
              </a:r>
              <a:endParaRPr lang="en-GB" altLang="de-DE" dirty="0"/>
            </a:p>
          </p:txBody>
        </p:sp>
        <p:sp>
          <p:nvSpPr>
            <p:cNvPr id="30117" name="Line 628"/>
            <p:cNvSpPr>
              <a:spLocks noChangeShapeType="1"/>
            </p:cNvSpPr>
            <p:nvPr/>
          </p:nvSpPr>
          <p:spPr bwMode="auto">
            <a:xfrm>
              <a:off x="3310997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18" name="Line 629"/>
            <p:cNvSpPr>
              <a:spLocks noChangeShapeType="1"/>
            </p:cNvSpPr>
            <p:nvPr/>
          </p:nvSpPr>
          <p:spPr bwMode="auto">
            <a:xfrm flipV="1">
              <a:off x="3310997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19" name="Rectangle 630"/>
            <p:cNvSpPr>
              <a:spLocks noChangeArrowheads="1"/>
            </p:cNvSpPr>
            <p:nvPr/>
          </p:nvSpPr>
          <p:spPr bwMode="auto">
            <a:xfrm>
              <a:off x="3182409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42</a:t>
              </a:r>
              <a:endParaRPr lang="en-GB" altLang="de-DE" dirty="0"/>
            </a:p>
          </p:txBody>
        </p:sp>
        <p:sp>
          <p:nvSpPr>
            <p:cNvPr id="30120" name="Line 631"/>
            <p:cNvSpPr>
              <a:spLocks noChangeShapeType="1"/>
            </p:cNvSpPr>
            <p:nvPr/>
          </p:nvSpPr>
          <p:spPr bwMode="auto">
            <a:xfrm>
              <a:off x="3623734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21" name="Line 632"/>
            <p:cNvSpPr>
              <a:spLocks noChangeShapeType="1"/>
            </p:cNvSpPr>
            <p:nvPr/>
          </p:nvSpPr>
          <p:spPr bwMode="auto">
            <a:xfrm flipV="1">
              <a:off x="3623734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22" name="Rectangle 633"/>
            <p:cNvSpPr>
              <a:spLocks noChangeArrowheads="1"/>
            </p:cNvSpPr>
            <p:nvPr/>
          </p:nvSpPr>
          <p:spPr bwMode="auto">
            <a:xfrm>
              <a:off x="3495147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44</a:t>
              </a:r>
              <a:endParaRPr lang="en-GB" altLang="de-DE" dirty="0"/>
            </a:p>
          </p:txBody>
        </p:sp>
        <p:sp>
          <p:nvSpPr>
            <p:cNvPr id="30123" name="Line 634"/>
            <p:cNvSpPr>
              <a:spLocks noChangeShapeType="1"/>
            </p:cNvSpPr>
            <p:nvPr/>
          </p:nvSpPr>
          <p:spPr bwMode="auto">
            <a:xfrm>
              <a:off x="3934884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24" name="Line 635"/>
            <p:cNvSpPr>
              <a:spLocks noChangeShapeType="1"/>
            </p:cNvSpPr>
            <p:nvPr/>
          </p:nvSpPr>
          <p:spPr bwMode="auto">
            <a:xfrm flipV="1">
              <a:off x="3934884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25" name="Rectangle 636"/>
            <p:cNvSpPr>
              <a:spLocks noChangeArrowheads="1"/>
            </p:cNvSpPr>
            <p:nvPr/>
          </p:nvSpPr>
          <p:spPr bwMode="auto">
            <a:xfrm>
              <a:off x="3806297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46</a:t>
              </a:r>
              <a:endParaRPr lang="en-GB" altLang="de-DE" dirty="0"/>
            </a:p>
          </p:txBody>
        </p:sp>
        <p:sp>
          <p:nvSpPr>
            <p:cNvPr id="30126" name="Line 637"/>
            <p:cNvSpPr>
              <a:spLocks noChangeShapeType="1"/>
            </p:cNvSpPr>
            <p:nvPr/>
          </p:nvSpPr>
          <p:spPr bwMode="auto">
            <a:xfrm>
              <a:off x="4247622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27" name="Line 638"/>
            <p:cNvSpPr>
              <a:spLocks noChangeShapeType="1"/>
            </p:cNvSpPr>
            <p:nvPr/>
          </p:nvSpPr>
          <p:spPr bwMode="auto">
            <a:xfrm flipV="1">
              <a:off x="4247622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28" name="Rectangle 639"/>
            <p:cNvSpPr>
              <a:spLocks noChangeArrowheads="1"/>
            </p:cNvSpPr>
            <p:nvPr/>
          </p:nvSpPr>
          <p:spPr bwMode="auto">
            <a:xfrm>
              <a:off x="4119034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48</a:t>
              </a:r>
              <a:endParaRPr lang="en-GB" altLang="de-DE" dirty="0"/>
            </a:p>
          </p:txBody>
        </p:sp>
        <p:sp>
          <p:nvSpPr>
            <p:cNvPr id="30129" name="Line 640"/>
            <p:cNvSpPr>
              <a:spLocks noChangeShapeType="1"/>
            </p:cNvSpPr>
            <p:nvPr/>
          </p:nvSpPr>
          <p:spPr bwMode="auto">
            <a:xfrm>
              <a:off x="4560359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30" name="Line 641"/>
            <p:cNvSpPr>
              <a:spLocks noChangeShapeType="1"/>
            </p:cNvSpPr>
            <p:nvPr/>
          </p:nvSpPr>
          <p:spPr bwMode="auto">
            <a:xfrm flipV="1">
              <a:off x="4560359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31" name="Rectangle 642"/>
            <p:cNvSpPr>
              <a:spLocks noChangeArrowheads="1"/>
            </p:cNvSpPr>
            <p:nvPr/>
          </p:nvSpPr>
          <p:spPr bwMode="auto">
            <a:xfrm>
              <a:off x="4431772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50</a:t>
              </a:r>
              <a:endParaRPr lang="en-GB" altLang="de-DE" dirty="0"/>
            </a:p>
          </p:txBody>
        </p:sp>
        <p:sp>
          <p:nvSpPr>
            <p:cNvPr id="30132" name="Rectangle 643"/>
            <p:cNvSpPr>
              <a:spLocks noChangeArrowheads="1"/>
            </p:cNvSpPr>
            <p:nvPr/>
          </p:nvSpPr>
          <p:spPr bwMode="auto">
            <a:xfrm>
              <a:off x="836317" y="6334127"/>
              <a:ext cx="3568285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700" dirty="0">
                  <a:solidFill>
                    <a:srgbClr val="000000"/>
                  </a:solidFill>
                </a:rPr>
                <a:t>Performance across </a:t>
              </a:r>
              <a:r>
                <a:rPr lang="en-GB" altLang="de-DE" sz="1700" dirty="0">
                  <a:solidFill>
                    <a:srgbClr val="0000FF"/>
                  </a:solidFill>
                </a:rPr>
                <a:t>3 years </a:t>
              </a:r>
              <a:r>
                <a:rPr lang="en-GB" altLang="de-DE" sz="1700" dirty="0">
                  <a:solidFill>
                    <a:srgbClr val="000000"/>
                  </a:solidFill>
                </a:rPr>
                <a:t>(3 </a:t>
              </a:r>
              <a:r>
                <a:rPr lang="en-GB" altLang="de-DE" sz="1700" dirty="0" err="1">
                  <a:solidFill>
                    <a:srgbClr val="000000"/>
                  </a:solidFill>
                </a:rPr>
                <a:t>locs</a:t>
              </a:r>
              <a:r>
                <a:rPr lang="en-GB" altLang="de-DE" sz="1700" dirty="0">
                  <a:solidFill>
                    <a:srgbClr val="000000"/>
                  </a:solidFill>
                </a:rPr>
                <a:t>.)</a:t>
              </a:r>
              <a:endParaRPr lang="en-GB" altLang="de-DE" dirty="0"/>
            </a:p>
          </p:txBody>
        </p:sp>
        <p:sp>
          <p:nvSpPr>
            <p:cNvPr id="30133" name="Rectangle 644"/>
            <p:cNvSpPr>
              <a:spLocks noChangeArrowheads="1"/>
            </p:cNvSpPr>
            <p:nvPr/>
          </p:nvSpPr>
          <p:spPr bwMode="auto">
            <a:xfrm>
              <a:off x="3379259" y="3390902"/>
              <a:ext cx="79375" cy="793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30134" name="Rectangle 645"/>
            <p:cNvSpPr>
              <a:spLocks noChangeArrowheads="1"/>
            </p:cNvSpPr>
            <p:nvPr/>
          </p:nvSpPr>
          <p:spPr bwMode="auto">
            <a:xfrm>
              <a:off x="3149072" y="3092452"/>
              <a:ext cx="79375" cy="793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30135" name="Rectangle 646"/>
            <p:cNvSpPr>
              <a:spLocks noChangeArrowheads="1"/>
            </p:cNvSpPr>
            <p:nvPr/>
          </p:nvSpPr>
          <p:spPr bwMode="auto">
            <a:xfrm>
              <a:off x="2952222" y="3886202"/>
              <a:ext cx="79375" cy="793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30136" name="Rectangle 647"/>
            <p:cNvSpPr>
              <a:spLocks noChangeArrowheads="1"/>
            </p:cNvSpPr>
            <p:nvPr/>
          </p:nvSpPr>
          <p:spPr bwMode="auto">
            <a:xfrm>
              <a:off x="2923647" y="3784602"/>
              <a:ext cx="77788" cy="793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30137" name="Rectangle 648"/>
            <p:cNvSpPr>
              <a:spLocks noChangeArrowheads="1"/>
            </p:cNvSpPr>
            <p:nvPr/>
          </p:nvSpPr>
          <p:spPr bwMode="auto">
            <a:xfrm>
              <a:off x="2788709" y="3892552"/>
              <a:ext cx="77788" cy="777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30138" name="Rectangle 649"/>
            <p:cNvSpPr>
              <a:spLocks noChangeArrowheads="1"/>
            </p:cNvSpPr>
            <p:nvPr/>
          </p:nvSpPr>
          <p:spPr bwMode="auto">
            <a:xfrm>
              <a:off x="2780772" y="3910014"/>
              <a:ext cx="79375" cy="7778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30139" name="Oval 650"/>
            <p:cNvSpPr>
              <a:spLocks noChangeArrowheads="1"/>
            </p:cNvSpPr>
            <p:nvPr/>
          </p:nvSpPr>
          <p:spPr bwMode="auto">
            <a:xfrm>
              <a:off x="3404659" y="3416302"/>
              <a:ext cx="30163" cy="30163"/>
            </a:xfrm>
            <a:prstGeom prst="ellipse">
              <a:avLst/>
            </a:prstGeom>
            <a:noFill/>
            <a:ln w="14288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800000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30140" name="Oval 651"/>
            <p:cNvSpPr>
              <a:spLocks noChangeArrowheads="1"/>
            </p:cNvSpPr>
            <p:nvPr/>
          </p:nvSpPr>
          <p:spPr bwMode="auto">
            <a:xfrm>
              <a:off x="3174472" y="3116264"/>
              <a:ext cx="30163" cy="30163"/>
            </a:xfrm>
            <a:prstGeom prst="ellipse">
              <a:avLst/>
            </a:prstGeom>
            <a:noFill/>
            <a:ln w="14288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800000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30141" name="Oval 652"/>
            <p:cNvSpPr>
              <a:spLocks noChangeArrowheads="1"/>
            </p:cNvSpPr>
            <p:nvPr/>
          </p:nvSpPr>
          <p:spPr bwMode="auto">
            <a:xfrm>
              <a:off x="2977622" y="3911602"/>
              <a:ext cx="30163" cy="30163"/>
            </a:xfrm>
            <a:prstGeom prst="ellipse">
              <a:avLst/>
            </a:prstGeom>
            <a:noFill/>
            <a:ln w="14288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800000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30142" name="Line 653"/>
            <p:cNvSpPr>
              <a:spLocks noChangeShapeType="1"/>
            </p:cNvSpPr>
            <p:nvPr/>
          </p:nvSpPr>
          <p:spPr bwMode="auto">
            <a:xfrm flipV="1">
              <a:off x="2993497" y="6075364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43" name="Line 654"/>
            <p:cNvSpPr>
              <a:spLocks noChangeShapeType="1"/>
            </p:cNvSpPr>
            <p:nvPr/>
          </p:nvSpPr>
          <p:spPr bwMode="auto">
            <a:xfrm flipV="1">
              <a:off x="2993497" y="604678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44" name="Line 655"/>
            <p:cNvSpPr>
              <a:spLocks noChangeShapeType="1"/>
            </p:cNvSpPr>
            <p:nvPr/>
          </p:nvSpPr>
          <p:spPr bwMode="auto">
            <a:xfrm flipV="1">
              <a:off x="2993497" y="60198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45" name="Line 656"/>
            <p:cNvSpPr>
              <a:spLocks noChangeShapeType="1"/>
            </p:cNvSpPr>
            <p:nvPr/>
          </p:nvSpPr>
          <p:spPr bwMode="auto">
            <a:xfrm flipV="1">
              <a:off x="2993497" y="599122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46" name="Line 657"/>
            <p:cNvSpPr>
              <a:spLocks noChangeShapeType="1"/>
            </p:cNvSpPr>
            <p:nvPr/>
          </p:nvSpPr>
          <p:spPr bwMode="auto">
            <a:xfrm flipV="1">
              <a:off x="2993497" y="59626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47" name="Line 658"/>
            <p:cNvSpPr>
              <a:spLocks noChangeShapeType="1"/>
            </p:cNvSpPr>
            <p:nvPr/>
          </p:nvSpPr>
          <p:spPr bwMode="auto">
            <a:xfrm flipV="1">
              <a:off x="2993497" y="59340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48" name="Line 659"/>
            <p:cNvSpPr>
              <a:spLocks noChangeShapeType="1"/>
            </p:cNvSpPr>
            <p:nvPr/>
          </p:nvSpPr>
          <p:spPr bwMode="auto">
            <a:xfrm flipV="1">
              <a:off x="2993497" y="59055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49" name="Line 660"/>
            <p:cNvSpPr>
              <a:spLocks noChangeShapeType="1"/>
            </p:cNvSpPr>
            <p:nvPr/>
          </p:nvSpPr>
          <p:spPr bwMode="auto">
            <a:xfrm flipV="1">
              <a:off x="2993497" y="5876927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50" name="Line 661"/>
            <p:cNvSpPr>
              <a:spLocks noChangeShapeType="1"/>
            </p:cNvSpPr>
            <p:nvPr/>
          </p:nvSpPr>
          <p:spPr bwMode="auto">
            <a:xfrm flipV="1">
              <a:off x="2993497" y="5848352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51" name="Line 662"/>
            <p:cNvSpPr>
              <a:spLocks noChangeShapeType="1"/>
            </p:cNvSpPr>
            <p:nvPr/>
          </p:nvSpPr>
          <p:spPr bwMode="auto">
            <a:xfrm flipV="1">
              <a:off x="2993497" y="582136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52" name="Line 663"/>
            <p:cNvSpPr>
              <a:spLocks noChangeShapeType="1"/>
            </p:cNvSpPr>
            <p:nvPr/>
          </p:nvSpPr>
          <p:spPr bwMode="auto">
            <a:xfrm flipV="1">
              <a:off x="2993497" y="579278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53" name="Line 664"/>
            <p:cNvSpPr>
              <a:spLocks noChangeShapeType="1"/>
            </p:cNvSpPr>
            <p:nvPr/>
          </p:nvSpPr>
          <p:spPr bwMode="auto">
            <a:xfrm flipV="1">
              <a:off x="2993497" y="576421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54" name="Line 665"/>
            <p:cNvSpPr>
              <a:spLocks noChangeShapeType="1"/>
            </p:cNvSpPr>
            <p:nvPr/>
          </p:nvSpPr>
          <p:spPr bwMode="auto">
            <a:xfrm flipV="1">
              <a:off x="2993497" y="573563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55" name="Line 666"/>
            <p:cNvSpPr>
              <a:spLocks noChangeShapeType="1"/>
            </p:cNvSpPr>
            <p:nvPr/>
          </p:nvSpPr>
          <p:spPr bwMode="auto">
            <a:xfrm flipV="1">
              <a:off x="2993497" y="570706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56" name="Line 667"/>
            <p:cNvSpPr>
              <a:spLocks noChangeShapeType="1"/>
            </p:cNvSpPr>
            <p:nvPr/>
          </p:nvSpPr>
          <p:spPr bwMode="auto">
            <a:xfrm flipV="1">
              <a:off x="2993497" y="567848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57" name="Line 668"/>
            <p:cNvSpPr>
              <a:spLocks noChangeShapeType="1"/>
            </p:cNvSpPr>
            <p:nvPr/>
          </p:nvSpPr>
          <p:spPr bwMode="auto">
            <a:xfrm flipV="1">
              <a:off x="2993497" y="5649914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58" name="Line 669"/>
            <p:cNvSpPr>
              <a:spLocks noChangeShapeType="1"/>
            </p:cNvSpPr>
            <p:nvPr/>
          </p:nvSpPr>
          <p:spPr bwMode="auto">
            <a:xfrm flipV="1">
              <a:off x="2993497" y="562292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59" name="Line 670"/>
            <p:cNvSpPr>
              <a:spLocks noChangeShapeType="1"/>
            </p:cNvSpPr>
            <p:nvPr/>
          </p:nvSpPr>
          <p:spPr bwMode="auto">
            <a:xfrm flipV="1">
              <a:off x="2993497" y="55943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60" name="Line 671"/>
            <p:cNvSpPr>
              <a:spLocks noChangeShapeType="1"/>
            </p:cNvSpPr>
            <p:nvPr/>
          </p:nvSpPr>
          <p:spPr bwMode="auto">
            <a:xfrm flipV="1">
              <a:off x="2993497" y="55657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61" name="Line 672"/>
            <p:cNvSpPr>
              <a:spLocks noChangeShapeType="1"/>
            </p:cNvSpPr>
            <p:nvPr/>
          </p:nvSpPr>
          <p:spPr bwMode="auto">
            <a:xfrm flipV="1">
              <a:off x="2993497" y="55372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62" name="Line 673"/>
            <p:cNvSpPr>
              <a:spLocks noChangeShapeType="1"/>
            </p:cNvSpPr>
            <p:nvPr/>
          </p:nvSpPr>
          <p:spPr bwMode="auto">
            <a:xfrm flipV="1">
              <a:off x="2993497" y="550862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63" name="Line 674"/>
            <p:cNvSpPr>
              <a:spLocks noChangeShapeType="1"/>
            </p:cNvSpPr>
            <p:nvPr/>
          </p:nvSpPr>
          <p:spPr bwMode="auto">
            <a:xfrm flipV="1">
              <a:off x="2993497" y="5480052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64" name="Line 675"/>
            <p:cNvSpPr>
              <a:spLocks noChangeShapeType="1"/>
            </p:cNvSpPr>
            <p:nvPr/>
          </p:nvSpPr>
          <p:spPr bwMode="auto">
            <a:xfrm flipV="1">
              <a:off x="2993497" y="5451477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65" name="Line 676"/>
            <p:cNvSpPr>
              <a:spLocks noChangeShapeType="1"/>
            </p:cNvSpPr>
            <p:nvPr/>
          </p:nvSpPr>
          <p:spPr bwMode="auto">
            <a:xfrm flipV="1">
              <a:off x="2993497" y="542448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66" name="Line 677"/>
            <p:cNvSpPr>
              <a:spLocks noChangeShapeType="1"/>
            </p:cNvSpPr>
            <p:nvPr/>
          </p:nvSpPr>
          <p:spPr bwMode="auto">
            <a:xfrm flipV="1">
              <a:off x="2993497" y="539591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67" name="Line 678"/>
            <p:cNvSpPr>
              <a:spLocks noChangeShapeType="1"/>
            </p:cNvSpPr>
            <p:nvPr/>
          </p:nvSpPr>
          <p:spPr bwMode="auto">
            <a:xfrm flipV="1">
              <a:off x="2993497" y="536733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68" name="Line 679"/>
            <p:cNvSpPr>
              <a:spLocks noChangeShapeType="1"/>
            </p:cNvSpPr>
            <p:nvPr/>
          </p:nvSpPr>
          <p:spPr bwMode="auto">
            <a:xfrm flipV="1">
              <a:off x="2993497" y="533876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69" name="Line 680"/>
            <p:cNvSpPr>
              <a:spLocks noChangeShapeType="1"/>
            </p:cNvSpPr>
            <p:nvPr/>
          </p:nvSpPr>
          <p:spPr bwMode="auto">
            <a:xfrm flipV="1">
              <a:off x="2993497" y="531018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70" name="Line 681"/>
            <p:cNvSpPr>
              <a:spLocks noChangeShapeType="1"/>
            </p:cNvSpPr>
            <p:nvPr/>
          </p:nvSpPr>
          <p:spPr bwMode="auto">
            <a:xfrm flipV="1">
              <a:off x="2993497" y="5281614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71" name="Line 682"/>
            <p:cNvSpPr>
              <a:spLocks noChangeShapeType="1"/>
            </p:cNvSpPr>
            <p:nvPr/>
          </p:nvSpPr>
          <p:spPr bwMode="auto">
            <a:xfrm flipV="1">
              <a:off x="2993497" y="525303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72" name="Line 683"/>
            <p:cNvSpPr>
              <a:spLocks noChangeShapeType="1"/>
            </p:cNvSpPr>
            <p:nvPr/>
          </p:nvSpPr>
          <p:spPr bwMode="auto">
            <a:xfrm flipV="1">
              <a:off x="2993497" y="52260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73" name="Line 684"/>
            <p:cNvSpPr>
              <a:spLocks noChangeShapeType="1"/>
            </p:cNvSpPr>
            <p:nvPr/>
          </p:nvSpPr>
          <p:spPr bwMode="auto">
            <a:xfrm flipV="1">
              <a:off x="2993497" y="51974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74" name="Line 685"/>
            <p:cNvSpPr>
              <a:spLocks noChangeShapeType="1"/>
            </p:cNvSpPr>
            <p:nvPr/>
          </p:nvSpPr>
          <p:spPr bwMode="auto">
            <a:xfrm flipV="1">
              <a:off x="2993497" y="51689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75" name="Line 686"/>
            <p:cNvSpPr>
              <a:spLocks noChangeShapeType="1"/>
            </p:cNvSpPr>
            <p:nvPr/>
          </p:nvSpPr>
          <p:spPr bwMode="auto">
            <a:xfrm flipV="1">
              <a:off x="2993497" y="514032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76" name="Line 687"/>
            <p:cNvSpPr>
              <a:spLocks noChangeShapeType="1"/>
            </p:cNvSpPr>
            <p:nvPr/>
          </p:nvSpPr>
          <p:spPr bwMode="auto">
            <a:xfrm flipV="1">
              <a:off x="2993497" y="51117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77" name="Line 688"/>
            <p:cNvSpPr>
              <a:spLocks noChangeShapeType="1"/>
            </p:cNvSpPr>
            <p:nvPr/>
          </p:nvSpPr>
          <p:spPr bwMode="auto">
            <a:xfrm flipV="1">
              <a:off x="2993497" y="5083177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78" name="Line 689"/>
            <p:cNvSpPr>
              <a:spLocks noChangeShapeType="1"/>
            </p:cNvSpPr>
            <p:nvPr/>
          </p:nvSpPr>
          <p:spPr bwMode="auto">
            <a:xfrm flipV="1">
              <a:off x="2993497" y="5054602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79" name="Line 690"/>
            <p:cNvSpPr>
              <a:spLocks noChangeShapeType="1"/>
            </p:cNvSpPr>
            <p:nvPr/>
          </p:nvSpPr>
          <p:spPr bwMode="auto">
            <a:xfrm flipV="1">
              <a:off x="2993497" y="502761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80" name="Line 691"/>
            <p:cNvSpPr>
              <a:spLocks noChangeShapeType="1"/>
            </p:cNvSpPr>
            <p:nvPr/>
          </p:nvSpPr>
          <p:spPr bwMode="auto">
            <a:xfrm flipV="1">
              <a:off x="2993497" y="499903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81" name="Line 692"/>
            <p:cNvSpPr>
              <a:spLocks noChangeShapeType="1"/>
            </p:cNvSpPr>
            <p:nvPr/>
          </p:nvSpPr>
          <p:spPr bwMode="auto">
            <a:xfrm flipV="1">
              <a:off x="2993497" y="497046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82" name="Line 693"/>
            <p:cNvSpPr>
              <a:spLocks noChangeShapeType="1"/>
            </p:cNvSpPr>
            <p:nvPr/>
          </p:nvSpPr>
          <p:spPr bwMode="auto">
            <a:xfrm flipV="1">
              <a:off x="2993497" y="494188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83" name="Line 694"/>
            <p:cNvSpPr>
              <a:spLocks noChangeShapeType="1"/>
            </p:cNvSpPr>
            <p:nvPr/>
          </p:nvSpPr>
          <p:spPr bwMode="auto">
            <a:xfrm flipV="1">
              <a:off x="2993497" y="491331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84" name="Line 695"/>
            <p:cNvSpPr>
              <a:spLocks noChangeShapeType="1"/>
            </p:cNvSpPr>
            <p:nvPr/>
          </p:nvSpPr>
          <p:spPr bwMode="auto">
            <a:xfrm flipV="1">
              <a:off x="2993497" y="488473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85" name="Line 696"/>
            <p:cNvSpPr>
              <a:spLocks noChangeShapeType="1"/>
            </p:cNvSpPr>
            <p:nvPr/>
          </p:nvSpPr>
          <p:spPr bwMode="auto">
            <a:xfrm flipV="1">
              <a:off x="2993497" y="4856164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86" name="Line 697"/>
            <p:cNvSpPr>
              <a:spLocks noChangeShapeType="1"/>
            </p:cNvSpPr>
            <p:nvPr/>
          </p:nvSpPr>
          <p:spPr bwMode="auto">
            <a:xfrm flipV="1">
              <a:off x="2993497" y="48291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87" name="Line 698"/>
            <p:cNvSpPr>
              <a:spLocks noChangeShapeType="1"/>
            </p:cNvSpPr>
            <p:nvPr/>
          </p:nvSpPr>
          <p:spPr bwMode="auto">
            <a:xfrm flipV="1">
              <a:off x="2993497" y="48006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88" name="Line 699"/>
            <p:cNvSpPr>
              <a:spLocks noChangeShapeType="1"/>
            </p:cNvSpPr>
            <p:nvPr/>
          </p:nvSpPr>
          <p:spPr bwMode="auto">
            <a:xfrm flipV="1">
              <a:off x="2993497" y="477202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89" name="Line 700"/>
            <p:cNvSpPr>
              <a:spLocks noChangeShapeType="1"/>
            </p:cNvSpPr>
            <p:nvPr/>
          </p:nvSpPr>
          <p:spPr bwMode="auto">
            <a:xfrm flipV="1">
              <a:off x="2993497" y="47434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90" name="Line 701"/>
            <p:cNvSpPr>
              <a:spLocks noChangeShapeType="1"/>
            </p:cNvSpPr>
            <p:nvPr/>
          </p:nvSpPr>
          <p:spPr bwMode="auto">
            <a:xfrm flipV="1">
              <a:off x="2993497" y="47148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91" name="Line 702"/>
            <p:cNvSpPr>
              <a:spLocks noChangeShapeType="1"/>
            </p:cNvSpPr>
            <p:nvPr/>
          </p:nvSpPr>
          <p:spPr bwMode="auto">
            <a:xfrm flipV="1">
              <a:off x="2993497" y="4686302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92" name="Line 703"/>
            <p:cNvSpPr>
              <a:spLocks noChangeShapeType="1"/>
            </p:cNvSpPr>
            <p:nvPr/>
          </p:nvSpPr>
          <p:spPr bwMode="auto">
            <a:xfrm flipV="1">
              <a:off x="2993497" y="4657727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93" name="Line 704"/>
            <p:cNvSpPr>
              <a:spLocks noChangeShapeType="1"/>
            </p:cNvSpPr>
            <p:nvPr/>
          </p:nvSpPr>
          <p:spPr bwMode="auto">
            <a:xfrm flipV="1">
              <a:off x="2993497" y="463073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94" name="Line 705"/>
            <p:cNvSpPr>
              <a:spLocks noChangeShapeType="1"/>
            </p:cNvSpPr>
            <p:nvPr/>
          </p:nvSpPr>
          <p:spPr bwMode="auto">
            <a:xfrm flipV="1">
              <a:off x="2993497" y="460216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95" name="Line 706"/>
            <p:cNvSpPr>
              <a:spLocks noChangeShapeType="1"/>
            </p:cNvSpPr>
            <p:nvPr/>
          </p:nvSpPr>
          <p:spPr bwMode="auto">
            <a:xfrm flipV="1">
              <a:off x="2993497" y="457358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96" name="Line 707"/>
            <p:cNvSpPr>
              <a:spLocks noChangeShapeType="1"/>
            </p:cNvSpPr>
            <p:nvPr/>
          </p:nvSpPr>
          <p:spPr bwMode="auto">
            <a:xfrm flipV="1">
              <a:off x="2993497" y="454501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97" name="Line 708"/>
            <p:cNvSpPr>
              <a:spLocks noChangeShapeType="1"/>
            </p:cNvSpPr>
            <p:nvPr/>
          </p:nvSpPr>
          <p:spPr bwMode="auto">
            <a:xfrm flipV="1">
              <a:off x="2993497" y="451643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98" name="Line 709"/>
            <p:cNvSpPr>
              <a:spLocks noChangeShapeType="1"/>
            </p:cNvSpPr>
            <p:nvPr/>
          </p:nvSpPr>
          <p:spPr bwMode="auto">
            <a:xfrm flipV="1">
              <a:off x="2993497" y="4487864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199" name="Line 710"/>
            <p:cNvSpPr>
              <a:spLocks noChangeShapeType="1"/>
            </p:cNvSpPr>
            <p:nvPr/>
          </p:nvSpPr>
          <p:spPr bwMode="auto">
            <a:xfrm flipV="1">
              <a:off x="2993497" y="445928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00" name="Line 711"/>
            <p:cNvSpPr>
              <a:spLocks noChangeShapeType="1"/>
            </p:cNvSpPr>
            <p:nvPr/>
          </p:nvSpPr>
          <p:spPr bwMode="auto">
            <a:xfrm flipV="1">
              <a:off x="2993497" y="44323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01" name="Line 712"/>
            <p:cNvSpPr>
              <a:spLocks noChangeShapeType="1"/>
            </p:cNvSpPr>
            <p:nvPr/>
          </p:nvSpPr>
          <p:spPr bwMode="auto">
            <a:xfrm flipV="1">
              <a:off x="2993497" y="440372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02" name="Line 713"/>
            <p:cNvSpPr>
              <a:spLocks noChangeShapeType="1"/>
            </p:cNvSpPr>
            <p:nvPr/>
          </p:nvSpPr>
          <p:spPr bwMode="auto">
            <a:xfrm flipV="1">
              <a:off x="2993497" y="43751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03" name="Line 714"/>
            <p:cNvSpPr>
              <a:spLocks noChangeShapeType="1"/>
            </p:cNvSpPr>
            <p:nvPr/>
          </p:nvSpPr>
          <p:spPr bwMode="auto">
            <a:xfrm flipV="1">
              <a:off x="2993497" y="43465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04" name="Line 715"/>
            <p:cNvSpPr>
              <a:spLocks noChangeShapeType="1"/>
            </p:cNvSpPr>
            <p:nvPr/>
          </p:nvSpPr>
          <p:spPr bwMode="auto">
            <a:xfrm flipV="1">
              <a:off x="2993497" y="4318002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05" name="Line 716"/>
            <p:cNvSpPr>
              <a:spLocks noChangeShapeType="1"/>
            </p:cNvSpPr>
            <p:nvPr/>
          </p:nvSpPr>
          <p:spPr bwMode="auto">
            <a:xfrm flipV="1">
              <a:off x="2993497" y="4289427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06" name="Line 717"/>
            <p:cNvSpPr>
              <a:spLocks noChangeShapeType="1"/>
            </p:cNvSpPr>
            <p:nvPr/>
          </p:nvSpPr>
          <p:spPr bwMode="auto">
            <a:xfrm flipV="1">
              <a:off x="2993497" y="4260852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07" name="Line 718"/>
            <p:cNvSpPr>
              <a:spLocks noChangeShapeType="1"/>
            </p:cNvSpPr>
            <p:nvPr/>
          </p:nvSpPr>
          <p:spPr bwMode="auto">
            <a:xfrm flipV="1">
              <a:off x="2993497" y="423386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08" name="Line 719"/>
            <p:cNvSpPr>
              <a:spLocks noChangeShapeType="1"/>
            </p:cNvSpPr>
            <p:nvPr/>
          </p:nvSpPr>
          <p:spPr bwMode="auto">
            <a:xfrm flipV="1">
              <a:off x="2993497" y="420528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09" name="Line 720"/>
            <p:cNvSpPr>
              <a:spLocks noChangeShapeType="1"/>
            </p:cNvSpPr>
            <p:nvPr/>
          </p:nvSpPr>
          <p:spPr bwMode="auto">
            <a:xfrm flipV="1">
              <a:off x="2993497" y="417671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10" name="Line 721"/>
            <p:cNvSpPr>
              <a:spLocks noChangeShapeType="1"/>
            </p:cNvSpPr>
            <p:nvPr/>
          </p:nvSpPr>
          <p:spPr bwMode="auto">
            <a:xfrm flipV="1">
              <a:off x="2993497" y="414813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11" name="Line 722"/>
            <p:cNvSpPr>
              <a:spLocks noChangeShapeType="1"/>
            </p:cNvSpPr>
            <p:nvPr/>
          </p:nvSpPr>
          <p:spPr bwMode="auto">
            <a:xfrm flipV="1">
              <a:off x="2993497" y="4119564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12" name="Line 723"/>
            <p:cNvSpPr>
              <a:spLocks noChangeShapeType="1"/>
            </p:cNvSpPr>
            <p:nvPr/>
          </p:nvSpPr>
          <p:spPr bwMode="auto">
            <a:xfrm flipV="1">
              <a:off x="2993497" y="409098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13" name="Line 724"/>
            <p:cNvSpPr>
              <a:spLocks noChangeShapeType="1"/>
            </p:cNvSpPr>
            <p:nvPr/>
          </p:nvSpPr>
          <p:spPr bwMode="auto">
            <a:xfrm flipV="1">
              <a:off x="2993497" y="4062414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14" name="Line 725"/>
            <p:cNvSpPr>
              <a:spLocks noChangeShapeType="1"/>
            </p:cNvSpPr>
            <p:nvPr/>
          </p:nvSpPr>
          <p:spPr bwMode="auto">
            <a:xfrm flipV="1">
              <a:off x="2993497" y="403542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15" name="Line 726"/>
            <p:cNvSpPr>
              <a:spLocks noChangeShapeType="1"/>
            </p:cNvSpPr>
            <p:nvPr/>
          </p:nvSpPr>
          <p:spPr bwMode="auto">
            <a:xfrm flipV="1">
              <a:off x="2993497" y="40068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16" name="Line 727"/>
            <p:cNvSpPr>
              <a:spLocks noChangeShapeType="1"/>
            </p:cNvSpPr>
            <p:nvPr/>
          </p:nvSpPr>
          <p:spPr bwMode="auto">
            <a:xfrm flipV="1">
              <a:off x="2993497" y="39782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17" name="Line 728"/>
            <p:cNvSpPr>
              <a:spLocks noChangeShapeType="1"/>
            </p:cNvSpPr>
            <p:nvPr/>
          </p:nvSpPr>
          <p:spPr bwMode="auto">
            <a:xfrm flipV="1">
              <a:off x="2993497" y="39497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18" name="Line 729"/>
            <p:cNvSpPr>
              <a:spLocks noChangeShapeType="1"/>
            </p:cNvSpPr>
            <p:nvPr/>
          </p:nvSpPr>
          <p:spPr bwMode="auto">
            <a:xfrm flipV="1">
              <a:off x="2993497" y="3921127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19" name="Line 730"/>
            <p:cNvSpPr>
              <a:spLocks noChangeShapeType="1"/>
            </p:cNvSpPr>
            <p:nvPr/>
          </p:nvSpPr>
          <p:spPr bwMode="auto">
            <a:xfrm flipV="1">
              <a:off x="2993497" y="3892552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20" name="Line 731"/>
            <p:cNvSpPr>
              <a:spLocks noChangeShapeType="1"/>
            </p:cNvSpPr>
            <p:nvPr/>
          </p:nvSpPr>
          <p:spPr bwMode="auto">
            <a:xfrm flipV="1">
              <a:off x="2993497" y="3863977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21" name="Line 732"/>
            <p:cNvSpPr>
              <a:spLocks noChangeShapeType="1"/>
            </p:cNvSpPr>
            <p:nvPr/>
          </p:nvSpPr>
          <p:spPr bwMode="auto">
            <a:xfrm flipV="1">
              <a:off x="2993497" y="383698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22" name="Line 733"/>
            <p:cNvSpPr>
              <a:spLocks noChangeShapeType="1"/>
            </p:cNvSpPr>
            <p:nvPr/>
          </p:nvSpPr>
          <p:spPr bwMode="auto">
            <a:xfrm flipV="1">
              <a:off x="2993497" y="380841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23" name="Line 734"/>
            <p:cNvSpPr>
              <a:spLocks noChangeShapeType="1"/>
            </p:cNvSpPr>
            <p:nvPr/>
          </p:nvSpPr>
          <p:spPr bwMode="auto">
            <a:xfrm flipV="1">
              <a:off x="2993497" y="377983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24" name="Line 735"/>
            <p:cNvSpPr>
              <a:spLocks noChangeShapeType="1"/>
            </p:cNvSpPr>
            <p:nvPr/>
          </p:nvSpPr>
          <p:spPr bwMode="auto">
            <a:xfrm flipV="1">
              <a:off x="2993497" y="375126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25" name="Line 736"/>
            <p:cNvSpPr>
              <a:spLocks noChangeShapeType="1"/>
            </p:cNvSpPr>
            <p:nvPr/>
          </p:nvSpPr>
          <p:spPr bwMode="auto">
            <a:xfrm flipV="1">
              <a:off x="2993497" y="372268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26" name="Line 737"/>
            <p:cNvSpPr>
              <a:spLocks noChangeShapeType="1"/>
            </p:cNvSpPr>
            <p:nvPr/>
          </p:nvSpPr>
          <p:spPr bwMode="auto">
            <a:xfrm flipV="1">
              <a:off x="2993497" y="3694114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27" name="Line 738"/>
            <p:cNvSpPr>
              <a:spLocks noChangeShapeType="1"/>
            </p:cNvSpPr>
            <p:nvPr/>
          </p:nvSpPr>
          <p:spPr bwMode="auto">
            <a:xfrm flipV="1">
              <a:off x="2993497" y="366553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28" name="Line 739"/>
            <p:cNvSpPr>
              <a:spLocks noChangeShapeType="1"/>
            </p:cNvSpPr>
            <p:nvPr/>
          </p:nvSpPr>
          <p:spPr bwMode="auto">
            <a:xfrm flipV="1">
              <a:off x="2993497" y="36385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29" name="Line 740"/>
            <p:cNvSpPr>
              <a:spLocks noChangeShapeType="1"/>
            </p:cNvSpPr>
            <p:nvPr/>
          </p:nvSpPr>
          <p:spPr bwMode="auto">
            <a:xfrm flipV="1">
              <a:off x="2993497" y="36099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30" name="Line 741"/>
            <p:cNvSpPr>
              <a:spLocks noChangeShapeType="1"/>
            </p:cNvSpPr>
            <p:nvPr/>
          </p:nvSpPr>
          <p:spPr bwMode="auto">
            <a:xfrm flipV="1">
              <a:off x="2993497" y="35814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31" name="Line 742"/>
            <p:cNvSpPr>
              <a:spLocks noChangeShapeType="1"/>
            </p:cNvSpPr>
            <p:nvPr/>
          </p:nvSpPr>
          <p:spPr bwMode="auto">
            <a:xfrm flipV="1">
              <a:off x="2993497" y="355282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32" name="Line 743"/>
            <p:cNvSpPr>
              <a:spLocks noChangeShapeType="1"/>
            </p:cNvSpPr>
            <p:nvPr/>
          </p:nvSpPr>
          <p:spPr bwMode="auto">
            <a:xfrm flipV="1">
              <a:off x="2993497" y="3524252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33" name="Line 744"/>
            <p:cNvSpPr>
              <a:spLocks noChangeShapeType="1"/>
            </p:cNvSpPr>
            <p:nvPr/>
          </p:nvSpPr>
          <p:spPr bwMode="auto">
            <a:xfrm flipV="1">
              <a:off x="2993497" y="3495677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34" name="Line 745"/>
            <p:cNvSpPr>
              <a:spLocks noChangeShapeType="1"/>
            </p:cNvSpPr>
            <p:nvPr/>
          </p:nvSpPr>
          <p:spPr bwMode="auto">
            <a:xfrm flipV="1">
              <a:off x="2993497" y="346868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35" name="Line 746"/>
            <p:cNvSpPr>
              <a:spLocks noChangeShapeType="1"/>
            </p:cNvSpPr>
            <p:nvPr/>
          </p:nvSpPr>
          <p:spPr bwMode="auto">
            <a:xfrm flipV="1">
              <a:off x="2993497" y="344011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36" name="Line 747"/>
            <p:cNvSpPr>
              <a:spLocks noChangeShapeType="1"/>
            </p:cNvSpPr>
            <p:nvPr/>
          </p:nvSpPr>
          <p:spPr bwMode="auto">
            <a:xfrm flipV="1">
              <a:off x="2993497" y="341153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37" name="Line 748"/>
            <p:cNvSpPr>
              <a:spLocks noChangeShapeType="1"/>
            </p:cNvSpPr>
            <p:nvPr/>
          </p:nvSpPr>
          <p:spPr bwMode="auto">
            <a:xfrm flipV="1">
              <a:off x="2993497" y="338296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38" name="Line 749"/>
            <p:cNvSpPr>
              <a:spLocks noChangeShapeType="1"/>
            </p:cNvSpPr>
            <p:nvPr/>
          </p:nvSpPr>
          <p:spPr bwMode="auto">
            <a:xfrm flipV="1">
              <a:off x="2993497" y="335438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39" name="Line 750"/>
            <p:cNvSpPr>
              <a:spLocks noChangeShapeType="1"/>
            </p:cNvSpPr>
            <p:nvPr/>
          </p:nvSpPr>
          <p:spPr bwMode="auto">
            <a:xfrm flipV="1">
              <a:off x="2993497" y="3325814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40" name="Line 751"/>
            <p:cNvSpPr>
              <a:spLocks noChangeShapeType="1"/>
            </p:cNvSpPr>
            <p:nvPr/>
          </p:nvSpPr>
          <p:spPr bwMode="auto">
            <a:xfrm flipV="1">
              <a:off x="2993497" y="329723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41" name="Line 752"/>
            <p:cNvSpPr>
              <a:spLocks noChangeShapeType="1"/>
            </p:cNvSpPr>
            <p:nvPr/>
          </p:nvSpPr>
          <p:spPr bwMode="auto">
            <a:xfrm flipV="1">
              <a:off x="2993497" y="32702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42" name="Line 753"/>
            <p:cNvSpPr>
              <a:spLocks noChangeShapeType="1"/>
            </p:cNvSpPr>
            <p:nvPr/>
          </p:nvSpPr>
          <p:spPr bwMode="auto">
            <a:xfrm flipV="1">
              <a:off x="2993497" y="32416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43" name="Line 754"/>
            <p:cNvSpPr>
              <a:spLocks noChangeShapeType="1"/>
            </p:cNvSpPr>
            <p:nvPr/>
          </p:nvSpPr>
          <p:spPr bwMode="auto">
            <a:xfrm flipV="1">
              <a:off x="2993497" y="32131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44" name="Line 755"/>
            <p:cNvSpPr>
              <a:spLocks noChangeShapeType="1"/>
            </p:cNvSpPr>
            <p:nvPr/>
          </p:nvSpPr>
          <p:spPr bwMode="auto">
            <a:xfrm flipV="1">
              <a:off x="2993497" y="318452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45" name="Line 756"/>
            <p:cNvSpPr>
              <a:spLocks noChangeShapeType="1"/>
            </p:cNvSpPr>
            <p:nvPr/>
          </p:nvSpPr>
          <p:spPr bwMode="auto">
            <a:xfrm flipV="1">
              <a:off x="2993497" y="31559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46" name="Line 757"/>
            <p:cNvSpPr>
              <a:spLocks noChangeShapeType="1"/>
            </p:cNvSpPr>
            <p:nvPr/>
          </p:nvSpPr>
          <p:spPr bwMode="auto">
            <a:xfrm flipV="1">
              <a:off x="2993497" y="3127377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247" name="Line 758"/>
            <p:cNvSpPr>
              <a:spLocks noChangeShapeType="1"/>
            </p:cNvSpPr>
            <p:nvPr/>
          </p:nvSpPr>
          <p:spPr bwMode="auto">
            <a:xfrm flipV="1">
              <a:off x="2993497" y="3098802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07" name="Line 760"/>
            <p:cNvSpPr>
              <a:spLocks noChangeShapeType="1"/>
            </p:cNvSpPr>
            <p:nvPr/>
          </p:nvSpPr>
          <p:spPr bwMode="auto">
            <a:xfrm flipV="1">
              <a:off x="2993497" y="307181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08" name="Line 761"/>
            <p:cNvSpPr>
              <a:spLocks noChangeShapeType="1"/>
            </p:cNvSpPr>
            <p:nvPr/>
          </p:nvSpPr>
          <p:spPr bwMode="auto">
            <a:xfrm flipV="1">
              <a:off x="2993497" y="304323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09" name="Line 762"/>
            <p:cNvSpPr>
              <a:spLocks noChangeShapeType="1"/>
            </p:cNvSpPr>
            <p:nvPr/>
          </p:nvSpPr>
          <p:spPr bwMode="auto">
            <a:xfrm flipV="1">
              <a:off x="2993497" y="301466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10" name="Line 763"/>
            <p:cNvSpPr>
              <a:spLocks noChangeShapeType="1"/>
            </p:cNvSpPr>
            <p:nvPr/>
          </p:nvSpPr>
          <p:spPr bwMode="auto">
            <a:xfrm flipV="1">
              <a:off x="2993497" y="298608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11" name="Line 764"/>
            <p:cNvSpPr>
              <a:spLocks noChangeShapeType="1"/>
            </p:cNvSpPr>
            <p:nvPr/>
          </p:nvSpPr>
          <p:spPr bwMode="auto">
            <a:xfrm flipV="1">
              <a:off x="2993497" y="295751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12" name="Line 765"/>
            <p:cNvSpPr>
              <a:spLocks noChangeShapeType="1"/>
            </p:cNvSpPr>
            <p:nvPr/>
          </p:nvSpPr>
          <p:spPr bwMode="auto">
            <a:xfrm flipV="1">
              <a:off x="2993497" y="292893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13" name="Line 766"/>
            <p:cNvSpPr>
              <a:spLocks noChangeShapeType="1"/>
            </p:cNvSpPr>
            <p:nvPr/>
          </p:nvSpPr>
          <p:spPr bwMode="auto">
            <a:xfrm flipV="1">
              <a:off x="2993497" y="2900364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14" name="Line 767"/>
            <p:cNvSpPr>
              <a:spLocks noChangeShapeType="1"/>
            </p:cNvSpPr>
            <p:nvPr/>
          </p:nvSpPr>
          <p:spPr bwMode="auto">
            <a:xfrm flipV="1">
              <a:off x="2993497" y="28733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15" name="Line 768"/>
            <p:cNvSpPr>
              <a:spLocks noChangeShapeType="1"/>
            </p:cNvSpPr>
            <p:nvPr/>
          </p:nvSpPr>
          <p:spPr bwMode="auto">
            <a:xfrm flipV="1">
              <a:off x="2993497" y="28448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16" name="Line 769"/>
            <p:cNvSpPr>
              <a:spLocks noChangeShapeType="1"/>
            </p:cNvSpPr>
            <p:nvPr/>
          </p:nvSpPr>
          <p:spPr bwMode="auto">
            <a:xfrm flipV="1">
              <a:off x="2993497" y="281622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17" name="Line 770"/>
            <p:cNvSpPr>
              <a:spLocks noChangeShapeType="1"/>
            </p:cNvSpPr>
            <p:nvPr/>
          </p:nvSpPr>
          <p:spPr bwMode="auto">
            <a:xfrm flipV="1">
              <a:off x="2993497" y="27876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18" name="Line 771"/>
            <p:cNvSpPr>
              <a:spLocks noChangeShapeType="1"/>
            </p:cNvSpPr>
            <p:nvPr/>
          </p:nvSpPr>
          <p:spPr bwMode="auto">
            <a:xfrm flipV="1">
              <a:off x="2993497" y="27590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19" name="Line 772"/>
            <p:cNvSpPr>
              <a:spLocks noChangeShapeType="1"/>
            </p:cNvSpPr>
            <p:nvPr/>
          </p:nvSpPr>
          <p:spPr bwMode="auto">
            <a:xfrm flipV="1">
              <a:off x="2993497" y="2730502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20" name="Line 773"/>
            <p:cNvSpPr>
              <a:spLocks noChangeShapeType="1"/>
            </p:cNvSpPr>
            <p:nvPr/>
          </p:nvSpPr>
          <p:spPr bwMode="auto">
            <a:xfrm flipV="1">
              <a:off x="2993497" y="2701927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21" name="Line 774"/>
            <p:cNvSpPr>
              <a:spLocks noChangeShapeType="1"/>
            </p:cNvSpPr>
            <p:nvPr/>
          </p:nvSpPr>
          <p:spPr bwMode="auto">
            <a:xfrm flipV="1">
              <a:off x="2993497" y="267493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22" name="Line 775"/>
            <p:cNvSpPr>
              <a:spLocks noChangeShapeType="1"/>
            </p:cNvSpPr>
            <p:nvPr/>
          </p:nvSpPr>
          <p:spPr bwMode="auto">
            <a:xfrm flipV="1">
              <a:off x="2993497" y="264636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23" name="Line 776"/>
            <p:cNvSpPr>
              <a:spLocks noChangeShapeType="1"/>
            </p:cNvSpPr>
            <p:nvPr/>
          </p:nvSpPr>
          <p:spPr bwMode="auto">
            <a:xfrm flipV="1">
              <a:off x="2993497" y="261778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24" name="Line 777"/>
            <p:cNvSpPr>
              <a:spLocks noChangeShapeType="1"/>
            </p:cNvSpPr>
            <p:nvPr/>
          </p:nvSpPr>
          <p:spPr bwMode="auto">
            <a:xfrm flipV="1">
              <a:off x="2993497" y="2589214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25" name="Line 778"/>
            <p:cNvSpPr>
              <a:spLocks noChangeShapeType="1"/>
            </p:cNvSpPr>
            <p:nvPr/>
          </p:nvSpPr>
          <p:spPr bwMode="auto">
            <a:xfrm flipV="1">
              <a:off x="2993497" y="2560639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26" name="Line 779"/>
            <p:cNvSpPr>
              <a:spLocks noChangeShapeType="1"/>
            </p:cNvSpPr>
            <p:nvPr/>
          </p:nvSpPr>
          <p:spPr bwMode="auto">
            <a:xfrm flipV="1">
              <a:off x="2993497" y="2532064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27" name="Line 780"/>
            <p:cNvSpPr>
              <a:spLocks noChangeShapeType="1"/>
            </p:cNvSpPr>
            <p:nvPr/>
          </p:nvSpPr>
          <p:spPr bwMode="auto">
            <a:xfrm flipV="1">
              <a:off x="2993497" y="2503489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28" name="Line 781"/>
            <p:cNvSpPr>
              <a:spLocks noChangeShapeType="1"/>
            </p:cNvSpPr>
            <p:nvPr/>
          </p:nvSpPr>
          <p:spPr bwMode="auto">
            <a:xfrm flipV="1">
              <a:off x="2993497" y="24765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29" name="Line 782"/>
            <p:cNvSpPr>
              <a:spLocks noChangeShapeType="1"/>
            </p:cNvSpPr>
            <p:nvPr/>
          </p:nvSpPr>
          <p:spPr bwMode="auto">
            <a:xfrm flipV="1">
              <a:off x="2993497" y="244792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30" name="Line 783"/>
            <p:cNvSpPr>
              <a:spLocks noChangeShapeType="1"/>
            </p:cNvSpPr>
            <p:nvPr/>
          </p:nvSpPr>
          <p:spPr bwMode="auto">
            <a:xfrm flipV="1">
              <a:off x="2993497" y="241935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31" name="Line 784"/>
            <p:cNvSpPr>
              <a:spLocks noChangeShapeType="1"/>
            </p:cNvSpPr>
            <p:nvPr/>
          </p:nvSpPr>
          <p:spPr bwMode="auto">
            <a:xfrm flipV="1">
              <a:off x="2993497" y="2390777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32" name="Line 785"/>
            <p:cNvSpPr>
              <a:spLocks noChangeShapeType="1"/>
            </p:cNvSpPr>
            <p:nvPr/>
          </p:nvSpPr>
          <p:spPr bwMode="auto">
            <a:xfrm flipV="1">
              <a:off x="2993497" y="2362202"/>
              <a:ext cx="1588" cy="3175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33" name="Line 786"/>
            <p:cNvSpPr>
              <a:spLocks noChangeShapeType="1"/>
            </p:cNvSpPr>
            <p:nvPr/>
          </p:nvSpPr>
          <p:spPr bwMode="auto">
            <a:xfrm flipV="1">
              <a:off x="2993497" y="2333627"/>
              <a:ext cx="1588" cy="4763"/>
            </a:xfrm>
            <a:prstGeom prst="line">
              <a:avLst/>
            </a:prstGeom>
            <a:noFill/>
            <a:ln w="22225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34" name="Freeform 787"/>
            <p:cNvSpPr>
              <a:spLocks/>
            </p:cNvSpPr>
            <p:nvPr/>
          </p:nvSpPr>
          <p:spPr bwMode="auto">
            <a:xfrm>
              <a:off x="813859" y="4432302"/>
              <a:ext cx="312738" cy="92075"/>
            </a:xfrm>
            <a:custGeom>
              <a:avLst/>
              <a:gdLst>
                <a:gd name="T0" fmla="*/ 38 w 341"/>
                <a:gd name="T1" fmla="*/ 5 h 102"/>
                <a:gd name="T2" fmla="*/ 0 w 341"/>
                <a:gd name="T3" fmla="*/ 5 h 102"/>
                <a:gd name="T4" fmla="*/ 29 w 341"/>
                <a:gd name="T5" fmla="*/ 0 h 102"/>
                <a:gd name="T6" fmla="*/ 29 w 341"/>
                <a:gd name="T7" fmla="*/ 11 h 102"/>
                <a:gd name="T8" fmla="*/ 0 w 341"/>
                <a:gd name="T9" fmla="*/ 5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1" h="102">
                  <a:moveTo>
                    <a:pt x="341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noFill/>
            <a:ln w="22225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35" name="Freeform 788"/>
            <p:cNvSpPr>
              <a:spLocks/>
            </p:cNvSpPr>
            <p:nvPr/>
          </p:nvSpPr>
          <p:spPr bwMode="auto">
            <a:xfrm>
              <a:off x="813859" y="4432302"/>
              <a:ext cx="234950" cy="92075"/>
            </a:xfrm>
            <a:custGeom>
              <a:avLst/>
              <a:gdLst>
                <a:gd name="T0" fmla="*/ 0 w 295"/>
                <a:gd name="T1" fmla="*/ 3 h 118"/>
                <a:gd name="T2" fmla="*/ 19 w 295"/>
                <a:gd name="T3" fmla="*/ 0 h 118"/>
                <a:gd name="T4" fmla="*/ 19 w 295"/>
                <a:gd name="T5" fmla="*/ 7 h 118"/>
                <a:gd name="T6" fmla="*/ 0 w 295"/>
                <a:gd name="T7" fmla="*/ 3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noFill/>
            <a:ln w="22225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36" name="Freeform 789"/>
            <p:cNvSpPr>
              <a:spLocks/>
            </p:cNvSpPr>
            <p:nvPr/>
          </p:nvSpPr>
          <p:spPr bwMode="auto">
            <a:xfrm>
              <a:off x="813859" y="3890964"/>
              <a:ext cx="312738" cy="93663"/>
            </a:xfrm>
            <a:custGeom>
              <a:avLst/>
              <a:gdLst>
                <a:gd name="T0" fmla="*/ 38 w 341"/>
                <a:gd name="T1" fmla="*/ 6 h 102"/>
                <a:gd name="T2" fmla="*/ 0 w 341"/>
                <a:gd name="T3" fmla="*/ 6 h 102"/>
                <a:gd name="T4" fmla="*/ 29 w 341"/>
                <a:gd name="T5" fmla="*/ 0 h 102"/>
                <a:gd name="T6" fmla="*/ 29 w 341"/>
                <a:gd name="T7" fmla="*/ 12 h 102"/>
                <a:gd name="T8" fmla="*/ 0 w 341"/>
                <a:gd name="T9" fmla="*/ 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1" h="102">
                  <a:moveTo>
                    <a:pt x="341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noFill/>
            <a:ln w="22225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37" name="Freeform 790"/>
            <p:cNvSpPr>
              <a:spLocks/>
            </p:cNvSpPr>
            <p:nvPr/>
          </p:nvSpPr>
          <p:spPr bwMode="auto">
            <a:xfrm>
              <a:off x="813859" y="3890964"/>
              <a:ext cx="234950" cy="93663"/>
            </a:xfrm>
            <a:custGeom>
              <a:avLst/>
              <a:gdLst>
                <a:gd name="T0" fmla="*/ 0 w 295"/>
                <a:gd name="T1" fmla="*/ 4 h 118"/>
                <a:gd name="T2" fmla="*/ 19 w 295"/>
                <a:gd name="T3" fmla="*/ 0 h 118"/>
                <a:gd name="T4" fmla="*/ 19 w 295"/>
                <a:gd name="T5" fmla="*/ 8 h 118"/>
                <a:gd name="T6" fmla="*/ 0 w 295"/>
                <a:gd name="T7" fmla="*/ 4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noFill/>
            <a:ln w="22225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38" name="Freeform 791"/>
            <p:cNvSpPr>
              <a:spLocks/>
            </p:cNvSpPr>
            <p:nvPr/>
          </p:nvSpPr>
          <p:spPr bwMode="auto">
            <a:xfrm>
              <a:off x="813859" y="3733802"/>
              <a:ext cx="2220913" cy="93663"/>
            </a:xfrm>
            <a:custGeom>
              <a:avLst/>
              <a:gdLst>
                <a:gd name="T0" fmla="*/ 267 w 2429"/>
                <a:gd name="T1" fmla="*/ 6 h 102"/>
                <a:gd name="T2" fmla="*/ 0 w 2429"/>
                <a:gd name="T3" fmla="*/ 6 h 102"/>
                <a:gd name="T4" fmla="*/ 28 w 2429"/>
                <a:gd name="T5" fmla="*/ 0 h 102"/>
                <a:gd name="T6" fmla="*/ 28 w 2429"/>
                <a:gd name="T7" fmla="*/ 12 h 102"/>
                <a:gd name="T8" fmla="*/ 0 w 2429"/>
                <a:gd name="T9" fmla="*/ 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429" h="102">
                  <a:moveTo>
                    <a:pt x="2429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39" name="Freeform 792"/>
            <p:cNvSpPr>
              <a:spLocks/>
            </p:cNvSpPr>
            <p:nvPr/>
          </p:nvSpPr>
          <p:spPr bwMode="auto">
            <a:xfrm>
              <a:off x="813859" y="3733802"/>
              <a:ext cx="234950" cy="93663"/>
            </a:xfrm>
            <a:custGeom>
              <a:avLst/>
              <a:gdLst>
                <a:gd name="T0" fmla="*/ 0 w 295"/>
                <a:gd name="T1" fmla="*/ 4 h 118"/>
                <a:gd name="T2" fmla="*/ 19 w 295"/>
                <a:gd name="T3" fmla="*/ 0 h 118"/>
                <a:gd name="T4" fmla="*/ 19 w 295"/>
                <a:gd name="T5" fmla="*/ 8 h 118"/>
                <a:gd name="T6" fmla="*/ 0 w 295"/>
                <a:gd name="T7" fmla="*/ 4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40" name="Freeform 793"/>
            <p:cNvSpPr>
              <a:spLocks/>
            </p:cNvSpPr>
            <p:nvPr/>
          </p:nvSpPr>
          <p:spPr bwMode="auto">
            <a:xfrm>
              <a:off x="813859" y="3449639"/>
              <a:ext cx="2386013" cy="93663"/>
            </a:xfrm>
            <a:custGeom>
              <a:avLst/>
              <a:gdLst>
                <a:gd name="T0" fmla="*/ 287 w 2609"/>
                <a:gd name="T1" fmla="*/ 6 h 102"/>
                <a:gd name="T2" fmla="*/ 0 w 2609"/>
                <a:gd name="T3" fmla="*/ 6 h 102"/>
                <a:gd name="T4" fmla="*/ 28 w 2609"/>
                <a:gd name="T5" fmla="*/ 0 h 102"/>
                <a:gd name="T6" fmla="*/ 28 w 2609"/>
                <a:gd name="T7" fmla="*/ 12 h 102"/>
                <a:gd name="T8" fmla="*/ 0 w 2609"/>
                <a:gd name="T9" fmla="*/ 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09" h="102">
                  <a:moveTo>
                    <a:pt x="2609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noFill/>
            <a:ln w="22225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41" name="Freeform 794"/>
            <p:cNvSpPr>
              <a:spLocks/>
            </p:cNvSpPr>
            <p:nvPr/>
          </p:nvSpPr>
          <p:spPr bwMode="auto">
            <a:xfrm>
              <a:off x="813859" y="3449639"/>
              <a:ext cx="234950" cy="93663"/>
            </a:xfrm>
            <a:custGeom>
              <a:avLst/>
              <a:gdLst>
                <a:gd name="T0" fmla="*/ 0 w 295"/>
                <a:gd name="T1" fmla="*/ 4 h 117"/>
                <a:gd name="T2" fmla="*/ 19 w 295"/>
                <a:gd name="T3" fmla="*/ 0 h 117"/>
                <a:gd name="T4" fmla="*/ 19 w 295"/>
                <a:gd name="T5" fmla="*/ 8 h 117"/>
                <a:gd name="T6" fmla="*/ 0 w 295"/>
                <a:gd name="T7" fmla="*/ 4 h 11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7">
                  <a:moveTo>
                    <a:pt x="0" y="59"/>
                  </a:moveTo>
                  <a:lnTo>
                    <a:pt x="295" y="0"/>
                  </a:lnTo>
                  <a:lnTo>
                    <a:pt x="295" y="117"/>
                  </a:lnTo>
                  <a:lnTo>
                    <a:pt x="0" y="59"/>
                  </a:lnTo>
                  <a:close/>
                </a:path>
              </a:pathLst>
            </a:custGeom>
            <a:noFill/>
            <a:ln w="22225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800000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42" name="Freeform 795"/>
            <p:cNvSpPr>
              <a:spLocks/>
            </p:cNvSpPr>
            <p:nvPr/>
          </p:nvSpPr>
          <p:spPr bwMode="auto">
            <a:xfrm>
              <a:off x="3153834" y="3495677"/>
              <a:ext cx="92075" cy="2584450"/>
            </a:xfrm>
            <a:custGeom>
              <a:avLst/>
              <a:gdLst>
                <a:gd name="T0" fmla="*/ 5 w 102"/>
                <a:gd name="T1" fmla="*/ 0 h 2825"/>
                <a:gd name="T2" fmla="*/ 5 w 102"/>
                <a:gd name="T3" fmla="*/ 312 h 2825"/>
                <a:gd name="T4" fmla="*/ 0 w 102"/>
                <a:gd name="T5" fmla="*/ 284 h 2825"/>
                <a:gd name="T6" fmla="*/ 11 w 102"/>
                <a:gd name="T7" fmla="*/ 284 h 2825"/>
                <a:gd name="T8" fmla="*/ 5 w 102"/>
                <a:gd name="T9" fmla="*/ 312 h 28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" h="2825">
                  <a:moveTo>
                    <a:pt x="51" y="0"/>
                  </a:moveTo>
                  <a:lnTo>
                    <a:pt x="51" y="2825"/>
                  </a:lnTo>
                  <a:lnTo>
                    <a:pt x="0" y="2569"/>
                  </a:lnTo>
                  <a:lnTo>
                    <a:pt x="102" y="2569"/>
                  </a:lnTo>
                  <a:lnTo>
                    <a:pt x="51" y="2825"/>
                  </a:lnTo>
                </a:path>
              </a:pathLst>
            </a:custGeom>
            <a:noFill/>
            <a:ln w="22225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43" name="Freeform 796"/>
            <p:cNvSpPr>
              <a:spLocks/>
            </p:cNvSpPr>
            <p:nvPr/>
          </p:nvSpPr>
          <p:spPr bwMode="auto">
            <a:xfrm>
              <a:off x="3153834" y="5845177"/>
              <a:ext cx="92075" cy="234950"/>
            </a:xfrm>
            <a:custGeom>
              <a:avLst/>
              <a:gdLst>
                <a:gd name="T0" fmla="*/ 3 w 118"/>
                <a:gd name="T1" fmla="*/ 19 h 295"/>
                <a:gd name="T2" fmla="*/ 0 w 118"/>
                <a:gd name="T3" fmla="*/ 0 h 295"/>
                <a:gd name="T4" fmla="*/ 7 w 118"/>
                <a:gd name="T5" fmla="*/ 0 h 295"/>
                <a:gd name="T6" fmla="*/ 3 w 118"/>
                <a:gd name="T7" fmla="*/ 19 h 29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8" h="295">
                  <a:moveTo>
                    <a:pt x="59" y="295"/>
                  </a:moveTo>
                  <a:lnTo>
                    <a:pt x="0" y="0"/>
                  </a:lnTo>
                  <a:lnTo>
                    <a:pt x="118" y="0"/>
                  </a:lnTo>
                  <a:lnTo>
                    <a:pt x="59" y="295"/>
                  </a:lnTo>
                  <a:close/>
                </a:path>
              </a:pathLst>
            </a:custGeom>
            <a:noFill/>
            <a:ln w="22225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800000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44" name="Freeform 797"/>
            <p:cNvSpPr>
              <a:spLocks/>
            </p:cNvSpPr>
            <p:nvPr/>
          </p:nvSpPr>
          <p:spPr bwMode="auto">
            <a:xfrm>
              <a:off x="2988734" y="3781427"/>
              <a:ext cx="93663" cy="2298700"/>
            </a:xfrm>
            <a:custGeom>
              <a:avLst/>
              <a:gdLst>
                <a:gd name="T0" fmla="*/ 6 w 102"/>
                <a:gd name="T1" fmla="*/ 0 h 2514"/>
                <a:gd name="T2" fmla="*/ 6 w 102"/>
                <a:gd name="T3" fmla="*/ 276 h 2514"/>
                <a:gd name="T4" fmla="*/ 0 w 102"/>
                <a:gd name="T5" fmla="*/ 248 h 2514"/>
                <a:gd name="T6" fmla="*/ 12 w 102"/>
                <a:gd name="T7" fmla="*/ 248 h 2514"/>
                <a:gd name="T8" fmla="*/ 6 w 102"/>
                <a:gd name="T9" fmla="*/ 276 h 25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" h="2514">
                  <a:moveTo>
                    <a:pt x="51" y="0"/>
                  </a:moveTo>
                  <a:lnTo>
                    <a:pt x="51" y="2514"/>
                  </a:lnTo>
                  <a:lnTo>
                    <a:pt x="0" y="2258"/>
                  </a:lnTo>
                  <a:lnTo>
                    <a:pt x="102" y="2258"/>
                  </a:lnTo>
                  <a:lnTo>
                    <a:pt x="51" y="2514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45" name="Freeform 798"/>
            <p:cNvSpPr>
              <a:spLocks/>
            </p:cNvSpPr>
            <p:nvPr/>
          </p:nvSpPr>
          <p:spPr bwMode="auto">
            <a:xfrm>
              <a:off x="2988734" y="5845177"/>
              <a:ext cx="93663" cy="234950"/>
            </a:xfrm>
            <a:custGeom>
              <a:avLst/>
              <a:gdLst>
                <a:gd name="T0" fmla="*/ 4 w 118"/>
                <a:gd name="T1" fmla="*/ 19 h 295"/>
                <a:gd name="T2" fmla="*/ 0 w 118"/>
                <a:gd name="T3" fmla="*/ 0 h 295"/>
                <a:gd name="T4" fmla="*/ 8 w 118"/>
                <a:gd name="T5" fmla="*/ 0 h 295"/>
                <a:gd name="T6" fmla="*/ 4 w 118"/>
                <a:gd name="T7" fmla="*/ 19 h 29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8" h="295">
                  <a:moveTo>
                    <a:pt x="59" y="295"/>
                  </a:moveTo>
                  <a:lnTo>
                    <a:pt x="0" y="0"/>
                  </a:lnTo>
                  <a:lnTo>
                    <a:pt x="118" y="0"/>
                  </a:lnTo>
                  <a:lnTo>
                    <a:pt x="59" y="295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46" name="Rectangle 799"/>
            <p:cNvSpPr>
              <a:spLocks noChangeArrowheads="1"/>
            </p:cNvSpPr>
            <p:nvPr/>
          </p:nvSpPr>
          <p:spPr bwMode="auto">
            <a:xfrm>
              <a:off x="888472" y="2386014"/>
              <a:ext cx="2389188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800000"/>
                  </a:solidFill>
                </a:rPr>
                <a:t>Select 50% best lines according </a:t>
              </a:r>
              <a:endParaRPr lang="en-GB" altLang="de-DE" dirty="0"/>
            </a:p>
          </p:txBody>
        </p:sp>
        <p:sp>
          <p:nvSpPr>
            <p:cNvPr id="30047" name="Rectangle 800"/>
            <p:cNvSpPr>
              <a:spLocks noChangeArrowheads="1"/>
            </p:cNvSpPr>
            <p:nvPr/>
          </p:nvSpPr>
          <p:spPr bwMode="auto">
            <a:xfrm>
              <a:off x="888472" y="2525714"/>
              <a:ext cx="2205038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800000"/>
                  </a:solidFill>
                </a:rPr>
                <a:t>to 1rst + 2nd + 3rd year's data</a:t>
              </a:r>
              <a:endParaRPr lang="en-GB" altLang="de-DE" dirty="0"/>
            </a:p>
          </p:txBody>
        </p:sp>
        <p:sp>
          <p:nvSpPr>
            <p:cNvPr id="29699" name="Line 801"/>
            <p:cNvSpPr>
              <a:spLocks noChangeShapeType="1"/>
            </p:cNvSpPr>
            <p:nvPr/>
          </p:nvSpPr>
          <p:spPr bwMode="auto">
            <a:xfrm>
              <a:off x="813859" y="3128963"/>
              <a:ext cx="3743325" cy="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prstDash val="lgDashDot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29701" name="AutoShape 804"/>
          <p:cNvSpPr>
            <a:spLocks noChangeAspect="1" noChangeArrowheads="1" noTextEdit="1"/>
          </p:cNvSpPr>
          <p:nvPr/>
        </p:nvSpPr>
        <p:spPr bwMode="auto">
          <a:xfrm>
            <a:off x="4677834" y="2030414"/>
            <a:ext cx="5945188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7540096" y="2411412"/>
            <a:ext cx="4371181" cy="4343401"/>
            <a:chOff x="4823091" y="2252664"/>
            <a:chExt cx="4371181" cy="4343401"/>
          </a:xfrm>
        </p:grpSpPr>
        <p:sp>
          <p:nvSpPr>
            <p:cNvPr id="29703" name="Line 806"/>
            <p:cNvSpPr>
              <a:spLocks noChangeShapeType="1"/>
            </p:cNvSpPr>
            <p:nvPr/>
          </p:nvSpPr>
          <p:spPr bwMode="auto">
            <a:xfrm flipV="1">
              <a:off x="5379509" y="2333627"/>
              <a:ext cx="1588" cy="37465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04" name="Line 807"/>
            <p:cNvSpPr>
              <a:spLocks noChangeShapeType="1"/>
            </p:cNvSpPr>
            <p:nvPr/>
          </p:nvSpPr>
          <p:spPr bwMode="auto">
            <a:xfrm flipV="1">
              <a:off x="9126009" y="2333627"/>
              <a:ext cx="1588" cy="374650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05" name="Line 808"/>
            <p:cNvSpPr>
              <a:spLocks noChangeShapeType="1"/>
            </p:cNvSpPr>
            <p:nvPr/>
          </p:nvSpPr>
          <p:spPr bwMode="auto">
            <a:xfrm flipH="1">
              <a:off x="5309659" y="6080127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06" name="Line 809"/>
            <p:cNvSpPr>
              <a:spLocks noChangeShapeType="1"/>
            </p:cNvSpPr>
            <p:nvPr/>
          </p:nvSpPr>
          <p:spPr bwMode="auto">
            <a:xfrm>
              <a:off x="9126009" y="6080127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07" name="Rectangle 810"/>
            <p:cNvSpPr>
              <a:spLocks noChangeArrowheads="1"/>
            </p:cNvSpPr>
            <p:nvPr/>
          </p:nvSpPr>
          <p:spPr bwMode="auto">
            <a:xfrm>
              <a:off x="5036609" y="5997577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26</a:t>
              </a:r>
              <a:endParaRPr lang="en-GB" altLang="de-DE" dirty="0"/>
            </a:p>
          </p:txBody>
        </p:sp>
        <p:sp>
          <p:nvSpPr>
            <p:cNvPr id="29708" name="Line 811"/>
            <p:cNvSpPr>
              <a:spLocks noChangeShapeType="1"/>
            </p:cNvSpPr>
            <p:nvPr/>
          </p:nvSpPr>
          <p:spPr bwMode="auto">
            <a:xfrm flipH="1">
              <a:off x="5309659" y="5767389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09" name="Line 812"/>
            <p:cNvSpPr>
              <a:spLocks noChangeShapeType="1"/>
            </p:cNvSpPr>
            <p:nvPr/>
          </p:nvSpPr>
          <p:spPr bwMode="auto">
            <a:xfrm>
              <a:off x="9126009" y="5767389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10" name="Rectangle 813"/>
            <p:cNvSpPr>
              <a:spLocks noChangeArrowheads="1"/>
            </p:cNvSpPr>
            <p:nvPr/>
          </p:nvSpPr>
          <p:spPr bwMode="auto">
            <a:xfrm>
              <a:off x="5036609" y="5686427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28</a:t>
              </a:r>
              <a:endParaRPr lang="en-GB" altLang="de-DE" dirty="0"/>
            </a:p>
          </p:txBody>
        </p:sp>
        <p:sp>
          <p:nvSpPr>
            <p:cNvPr id="29711" name="Line 814"/>
            <p:cNvSpPr>
              <a:spLocks noChangeShapeType="1"/>
            </p:cNvSpPr>
            <p:nvPr/>
          </p:nvSpPr>
          <p:spPr bwMode="auto">
            <a:xfrm flipH="1">
              <a:off x="5309659" y="5456239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12" name="Line 815"/>
            <p:cNvSpPr>
              <a:spLocks noChangeShapeType="1"/>
            </p:cNvSpPr>
            <p:nvPr/>
          </p:nvSpPr>
          <p:spPr bwMode="auto">
            <a:xfrm>
              <a:off x="9126009" y="5456239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13" name="Rectangle 816"/>
            <p:cNvSpPr>
              <a:spLocks noChangeArrowheads="1"/>
            </p:cNvSpPr>
            <p:nvPr/>
          </p:nvSpPr>
          <p:spPr bwMode="auto">
            <a:xfrm>
              <a:off x="5036609" y="5375277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30</a:t>
              </a:r>
              <a:endParaRPr lang="en-GB" altLang="de-DE" dirty="0"/>
            </a:p>
          </p:txBody>
        </p:sp>
        <p:sp>
          <p:nvSpPr>
            <p:cNvPr id="29714" name="Line 817"/>
            <p:cNvSpPr>
              <a:spLocks noChangeShapeType="1"/>
            </p:cNvSpPr>
            <p:nvPr/>
          </p:nvSpPr>
          <p:spPr bwMode="auto">
            <a:xfrm flipH="1">
              <a:off x="5309659" y="5143502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15" name="Line 818"/>
            <p:cNvSpPr>
              <a:spLocks noChangeShapeType="1"/>
            </p:cNvSpPr>
            <p:nvPr/>
          </p:nvSpPr>
          <p:spPr bwMode="auto">
            <a:xfrm>
              <a:off x="9126009" y="5143502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16" name="Rectangle 819"/>
            <p:cNvSpPr>
              <a:spLocks noChangeArrowheads="1"/>
            </p:cNvSpPr>
            <p:nvPr/>
          </p:nvSpPr>
          <p:spPr bwMode="auto">
            <a:xfrm>
              <a:off x="5036609" y="5062539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32</a:t>
              </a:r>
              <a:endParaRPr lang="en-GB" altLang="de-DE" dirty="0"/>
            </a:p>
          </p:txBody>
        </p:sp>
        <p:sp>
          <p:nvSpPr>
            <p:cNvPr id="29717" name="Line 820"/>
            <p:cNvSpPr>
              <a:spLocks noChangeShapeType="1"/>
            </p:cNvSpPr>
            <p:nvPr/>
          </p:nvSpPr>
          <p:spPr bwMode="auto">
            <a:xfrm flipH="1">
              <a:off x="5309659" y="4830764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18" name="Line 821"/>
            <p:cNvSpPr>
              <a:spLocks noChangeShapeType="1"/>
            </p:cNvSpPr>
            <p:nvPr/>
          </p:nvSpPr>
          <p:spPr bwMode="auto">
            <a:xfrm>
              <a:off x="9126009" y="4830764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19" name="Rectangle 822"/>
            <p:cNvSpPr>
              <a:spLocks noChangeArrowheads="1"/>
            </p:cNvSpPr>
            <p:nvPr/>
          </p:nvSpPr>
          <p:spPr bwMode="auto">
            <a:xfrm>
              <a:off x="5036609" y="474980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34</a:t>
              </a:r>
              <a:endParaRPr lang="en-GB" altLang="de-DE" dirty="0"/>
            </a:p>
          </p:txBody>
        </p:sp>
        <p:sp>
          <p:nvSpPr>
            <p:cNvPr id="29720" name="Line 823"/>
            <p:cNvSpPr>
              <a:spLocks noChangeShapeType="1"/>
            </p:cNvSpPr>
            <p:nvPr/>
          </p:nvSpPr>
          <p:spPr bwMode="auto">
            <a:xfrm flipH="1">
              <a:off x="5309659" y="4519614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21" name="Line 824"/>
            <p:cNvSpPr>
              <a:spLocks noChangeShapeType="1"/>
            </p:cNvSpPr>
            <p:nvPr/>
          </p:nvSpPr>
          <p:spPr bwMode="auto">
            <a:xfrm>
              <a:off x="9126009" y="4519614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22" name="Rectangle 825"/>
            <p:cNvSpPr>
              <a:spLocks noChangeArrowheads="1"/>
            </p:cNvSpPr>
            <p:nvPr/>
          </p:nvSpPr>
          <p:spPr bwMode="auto">
            <a:xfrm>
              <a:off x="5036609" y="44386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36</a:t>
              </a:r>
              <a:endParaRPr lang="en-GB" altLang="de-DE" dirty="0"/>
            </a:p>
          </p:txBody>
        </p:sp>
        <p:sp>
          <p:nvSpPr>
            <p:cNvPr id="29723" name="Line 826"/>
            <p:cNvSpPr>
              <a:spLocks noChangeShapeType="1"/>
            </p:cNvSpPr>
            <p:nvPr/>
          </p:nvSpPr>
          <p:spPr bwMode="auto">
            <a:xfrm flipH="1">
              <a:off x="5309659" y="4206877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24" name="Line 827"/>
            <p:cNvSpPr>
              <a:spLocks noChangeShapeType="1"/>
            </p:cNvSpPr>
            <p:nvPr/>
          </p:nvSpPr>
          <p:spPr bwMode="auto">
            <a:xfrm>
              <a:off x="9126009" y="4206877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25" name="Rectangle 828"/>
            <p:cNvSpPr>
              <a:spLocks noChangeArrowheads="1"/>
            </p:cNvSpPr>
            <p:nvPr/>
          </p:nvSpPr>
          <p:spPr bwMode="auto">
            <a:xfrm>
              <a:off x="5036609" y="4125914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38</a:t>
              </a:r>
              <a:endParaRPr lang="en-GB" altLang="de-DE" dirty="0"/>
            </a:p>
          </p:txBody>
        </p:sp>
        <p:sp>
          <p:nvSpPr>
            <p:cNvPr id="29726" name="Line 829"/>
            <p:cNvSpPr>
              <a:spLocks noChangeShapeType="1"/>
            </p:cNvSpPr>
            <p:nvPr/>
          </p:nvSpPr>
          <p:spPr bwMode="auto">
            <a:xfrm flipH="1">
              <a:off x="5309659" y="3895727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27" name="Line 830"/>
            <p:cNvSpPr>
              <a:spLocks noChangeShapeType="1"/>
            </p:cNvSpPr>
            <p:nvPr/>
          </p:nvSpPr>
          <p:spPr bwMode="auto">
            <a:xfrm>
              <a:off x="9126009" y="3895727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28" name="Rectangle 831"/>
            <p:cNvSpPr>
              <a:spLocks noChangeArrowheads="1"/>
            </p:cNvSpPr>
            <p:nvPr/>
          </p:nvSpPr>
          <p:spPr bwMode="auto">
            <a:xfrm>
              <a:off x="5036609" y="3813177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40</a:t>
              </a:r>
              <a:endParaRPr lang="en-GB" altLang="de-DE" dirty="0"/>
            </a:p>
          </p:txBody>
        </p:sp>
        <p:sp>
          <p:nvSpPr>
            <p:cNvPr id="29729" name="Line 832"/>
            <p:cNvSpPr>
              <a:spLocks noChangeShapeType="1"/>
            </p:cNvSpPr>
            <p:nvPr/>
          </p:nvSpPr>
          <p:spPr bwMode="auto">
            <a:xfrm flipH="1">
              <a:off x="5309659" y="3582989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30" name="Line 833"/>
            <p:cNvSpPr>
              <a:spLocks noChangeShapeType="1"/>
            </p:cNvSpPr>
            <p:nvPr/>
          </p:nvSpPr>
          <p:spPr bwMode="auto">
            <a:xfrm>
              <a:off x="9126009" y="3582989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31" name="Rectangle 834"/>
            <p:cNvSpPr>
              <a:spLocks noChangeArrowheads="1"/>
            </p:cNvSpPr>
            <p:nvPr/>
          </p:nvSpPr>
          <p:spPr bwMode="auto">
            <a:xfrm>
              <a:off x="5036609" y="3502027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42</a:t>
              </a:r>
              <a:endParaRPr lang="en-GB" altLang="de-DE" dirty="0"/>
            </a:p>
          </p:txBody>
        </p:sp>
        <p:sp>
          <p:nvSpPr>
            <p:cNvPr id="29732" name="Line 835"/>
            <p:cNvSpPr>
              <a:spLocks noChangeShapeType="1"/>
            </p:cNvSpPr>
            <p:nvPr/>
          </p:nvSpPr>
          <p:spPr bwMode="auto">
            <a:xfrm flipH="1">
              <a:off x="5309659" y="3270252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33" name="Line 836"/>
            <p:cNvSpPr>
              <a:spLocks noChangeShapeType="1"/>
            </p:cNvSpPr>
            <p:nvPr/>
          </p:nvSpPr>
          <p:spPr bwMode="auto">
            <a:xfrm>
              <a:off x="9126009" y="3270252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34" name="Rectangle 837"/>
            <p:cNvSpPr>
              <a:spLocks noChangeArrowheads="1"/>
            </p:cNvSpPr>
            <p:nvPr/>
          </p:nvSpPr>
          <p:spPr bwMode="auto">
            <a:xfrm>
              <a:off x="5036609" y="3189289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44</a:t>
              </a:r>
              <a:endParaRPr lang="en-GB" altLang="de-DE" dirty="0"/>
            </a:p>
          </p:txBody>
        </p:sp>
        <p:sp>
          <p:nvSpPr>
            <p:cNvPr id="29735" name="Line 838"/>
            <p:cNvSpPr>
              <a:spLocks noChangeShapeType="1"/>
            </p:cNvSpPr>
            <p:nvPr/>
          </p:nvSpPr>
          <p:spPr bwMode="auto">
            <a:xfrm flipH="1">
              <a:off x="5309659" y="2959102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36" name="Line 839"/>
            <p:cNvSpPr>
              <a:spLocks noChangeShapeType="1"/>
            </p:cNvSpPr>
            <p:nvPr/>
          </p:nvSpPr>
          <p:spPr bwMode="auto">
            <a:xfrm>
              <a:off x="9126009" y="2959102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37" name="Rectangle 840"/>
            <p:cNvSpPr>
              <a:spLocks noChangeArrowheads="1"/>
            </p:cNvSpPr>
            <p:nvPr/>
          </p:nvSpPr>
          <p:spPr bwMode="auto">
            <a:xfrm>
              <a:off x="5036609" y="28765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46</a:t>
              </a:r>
              <a:endParaRPr lang="en-GB" altLang="de-DE" dirty="0"/>
            </a:p>
          </p:txBody>
        </p:sp>
        <p:sp>
          <p:nvSpPr>
            <p:cNvPr id="29738" name="Line 841"/>
            <p:cNvSpPr>
              <a:spLocks noChangeShapeType="1"/>
            </p:cNvSpPr>
            <p:nvPr/>
          </p:nvSpPr>
          <p:spPr bwMode="auto">
            <a:xfrm flipH="1">
              <a:off x="5309659" y="2646364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39" name="Line 842"/>
            <p:cNvSpPr>
              <a:spLocks noChangeShapeType="1"/>
            </p:cNvSpPr>
            <p:nvPr/>
          </p:nvSpPr>
          <p:spPr bwMode="auto">
            <a:xfrm>
              <a:off x="9126009" y="2646364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40" name="Rectangle 843"/>
            <p:cNvSpPr>
              <a:spLocks noChangeArrowheads="1"/>
            </p:cNvSpPr>
            <p:nvPr/>
          </p:nvSpPr>
          <p:spPr bwMode="auto">
            <a:xfrm>
              <a:off x="5036609" y="256540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48</a:t>
              </a:r>
              <a:endParaRPr lang="en-GB" altLang="de-DE" dirty="0"/>
            </a:p>
          </p:txBody>
        </p:sp>
        <p:sp>
          <p:nvSpPr>
            <p:cNvPr id="29741" name="Line 844"/>
            <p:cNvSpPr>
              <a:spLocks noChangeShapeType="1"/>
            </p:cNvSpPr>
            <p:nvPr/>
          </p:nvSpPr>
          <p:spPr bwMode="auto">
            <a:xfrm flipH="1">
              <a:off x="5309659" y="2333627"/>
              <a:ext cx="6985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42" name="Line 845"/>
            <p:cNvSpPr>
              <a:spLocks noChangeShapeType="1"/>
            </p:cNvSpPr>
            <p:nvPr/>
          </p:nvSpPr>
          <p:spPr bwMode="auto">
            <a:xfrm>
              <a:off x="9126009" y="2333627"/>
              <a:ext cx="68263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43" name="Rectangle 846"/>
            <p:cNvSpPr>
              <a:spLocks noChangeArrowheads="1"/>
            </p:cNvSpPr>
            <p:nvPr/>
          </p:nvSpPr>
          <p:spPr bwMode="auto">
            <a:xfrm>
              <a:off x="5036609" y="2252664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50</a:t>
              </a:r>
              <a:endParaRPr lang="en-GB" altLang="de-DE" dirty="0"/>
            </a:p>
          </p:txBody>
        </p:sp>
        <p:sp>
          <p:nvSpPr>
            <p:cNvPr id="29744" name="Rectangle 847"/>
            <p:cNvSpPr>
              <a:spLocks noChangeArrowheads="1"/>
            </p:cNvSpPr>
            <p:nvPr/>
          </p:nvSpPr>
          <p:spPr bwMode="auto">
            <a:xfrm rot="16200000">
              <a:off x="3569759" y="4133852"/>
              <a:ext cx="2735263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500" dirty="0">
                  <a:solidFill>
                    <a:srgbClr val="0000FF"/>
                  </a:solidFill>
                </a:rPr>
                <a:t>Performance 4 years 3 locations</a:t>
              </a:r>
              <a:endParaRPr lang="en-GB" altLang="de-DE" dirty="0">
                <a:solidFill>
                  <a:srgbClr val="0000FF"/>
                </a:solidFill>
              </a:endParaRPr>
            </a:p>
          </p:txBody>
        </p:sp>
        <p:sp>
          <p:nvSpPr>
            <p:cNvPr id="29745" name="Line 848"/>
            <p:cNvSpPr>
              <a:spLocks noChangeShapeType="1"/>
            </p:cNvSpPr>
            <p:nvPr/>
          </p:nvSpPr>
          <p:spPr bwMode="auto">
            <a:xfrm>
              <a:off x="5379509" y="6080127"/>
              <a:ext cx="374650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46" name="Line 849"/>
            <p:cNvSpPr>
              <a:spLocks noChangeShapeType="1"/>
            </p:cNvSpPr>
            <p:nvPr/>
          </p:nvSpPr>
          <p:spPr bwMode="auto">
            <a:xfrm>
              <a:off x="5379509" y="2333627"/>
              <a:ext cx="3746500" cy="158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47" name="Line 850"/>
            <p:cNvSpPr>
              <a:spLocks noChangeShapeType="1"/>
            </p:cNvSpPr>
            <p:nvPr/>
          </p:nvSpPr>
          <p:spPr bwMode="auto">
            <a:xfrm>
              <a:off x="5379509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48" name="Line 851"/>
            <p:cNvSpPr>
              <a:spLocks noChangeShapeType="1"/>
            </p:cNvSpPr>
            <p:nvPr/>
          </p:nvSpPr>
          <p:spPr bwMode="auto">
            <a:xfrm flipV="1">
              <a:off x="5379509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49" name="Rectangle 852"/>
            <p:cNvSpPr>
              <a:spLocks noChangeArrowheads="1"/>
            </p:cNvSpPr>
            <p:nvPr/>
          </p:nvSpPr>
          <p:spPr bwMode="auto">
            <a:xfrm>
              <a:off x="5250922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26</a:t>
              </a:r>
              <a:endParaRPr lang="en-GB" altLang="de-DE" dirty="0"/>
            </a:p>
          </p:txBody>
        </p:sp>
        <p:sp>
          <p:nvSpPr>
            <p:cNvPr id="29750" name="Line 853"/>
            <p:cNvSpPr>
              <a:spLocks noChangeShapeType="1"/>
            </p:cNvSpPr>
            <p:nvPr/>
          </p:nvSpPr>
          <p:spPr bwMode="auto">
            <a:xfrm>
              <a:off x="5692247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51" name="Line 854"/>
            <p:cNvSpPr>
              <a:spLocks noChangeShapeType="1"/>
            </p:cNvSpPr>
            <p:nvPr/>
          </p:nvSpPr>
          <p:spPr bwMode="auto">
            <a:xfrm flipV="1">
              <a:off x="5692247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52" name="Rectangle 855"/>
            <p:cNvSpPr>
              <a:spLocks noChangeArrowheads="1"/>
            </p:cNvSpPr>
            <p:nvPr/>
          </p:nvSpPr>
          <p:spPr bwMode="auto">
            <a:xfrm>
              <a:off x="5563659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28</a:t>
              </a:r>
              <a:endParaRPr lang="en-GB" altLang="de-DE" dirty="0"/>
            </a:p>
          </p:txBody>
        </p:sp>
        <p:sp>
          <p:nvSpPr>
            <p:cNvPr id="29753" name="Line 856"/>
            <p:cNvSpPr>
              <a:spLocks noChangeShapeType="1"/>
            </p:cNvSpPr>
            <p:nvPr/>
          </p:nvSpPr>
          <p:spPr bwMode="auto">
            <a:xfrm>
              <a:off x="6003397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54" name="Line 857"/>
            <p:cNvSpPr>
              <a:spLocks noChangeShapeType="1"/>
            </p:cNvSpPr>
            <p:nvPr/>
          </p:nvSpPr>
          <p:spPr bwMode="auto">
            <a:xfrm flipV="1">
              <a:off x="6003397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55" name="Rectangle 858"/>
            <p:cNvSpPr>
              <a:spLocks noChangeArrowheads="1"/>
            </p:cNvSpPr>
            <p:nvPr/>
          </p:nvSpPr>
          <p:spPr bwMode="auto">
            <a:xfrm>
              <a:off x="5876397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30</a:t>
              </a:r>
              <a:endParaRPr lang="en-GB" altLang="de-DE" dirty="0"/>
            </a:p>
          </p:txBody>
        </p:sp>
        <p:sp>
          <p:nvSpPr>
            <p:cNvPr id="29756" name="Line 859"/>
            <p:cNvSpPr>
              <a:spLocks noChangeShapeType="1"/>
            </p:cNvSpPr>
            <p:nvPr/>
          </p:nvSpPr>
          <p:spPr bwMode="auto">
            <a:xfrm>
              <a:off x="6316134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57" name="Line 860"/>
            <p:cNvSpPr>
              <a:spLocks noChangeShapeType="1"/>
            </p:cNvSpPr>
            <p:nvPr/>
          </p:nvSpPr>
          <p:spPr bwMode="auto">
            <a:xfrm flipV="1">
              <a:off x="6316134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58" name="Rectangle 861"/>
            <p:cNvSpPr>
              <a:spLocks noChangeArrowheads="1"/>
            </p:cNvSpPr>
            <p:nvPr/>
          </p:nvSpPr>
          <p:spPr bwMode="auto">
            <a:xfrm>
              <a:off x="6187547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32</a:t>
              </a:r>
              <a:endParaRPr lang="en-GB" altLang="de-DE" dirty="0"/>
            </a:p>
          </p:txBody>
        </p:sp>
        <p:sp>
          <p:nvSpPr>
            <p:cNvPr id="29759" name="Line 862"/>
            <p:cNvSpPr>
              <a:spLocks noChangeShapeType="1"/>
            </p:cNvSpPr>
            <p:nvPr/>
          </p:nvSpPr>
          <p:spPr bwMode="auto">
            <a:xfrm>
              <a:off x="6628872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60" name="Line 863"/>
            <p:cNvSpPr>
              <a:spLocks noChangeShapeType="1"/>
            </p:cNvSpPr>
            <p:nvPr/>
          </p:nvSpPr>
          <p:spPr bwMode="auto">
            <a:xfrm flipV="1">
              <a:off x="6628872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61" name="Rectangle 864"/>
            <p:cNvSpPr>
              <a:spLocks noChangeArrowheads="1"/>
            </p:cNvSpPr>
            <p:nvPr/>
          </p:nvSpPr>
          <p:spPr bwMode="auto">
            <a:xfrm>
              <a:off x="6500284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34</a:t>
              </a:r>
              <a:endParaRPr lang="en-GB" altLang="de-DE" dirty="0"/>
            </a:p>
          </p:txBody>
        </p:sp>
        <p:sp>
          <p:nvSpPr>
            <p:cNvPr id="29762" name="Line 865"/>
            <p:cNvSpPr>
              <a:spLocks noChangeShapeType="1"/>
            </p:cNvSpPr>
            <p:nvPr/>
          </p:nvSpPr>
          <p:spPr bwMode="auto">
            <a:xfrm>
              <a:off x="6940022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63" name="Line 866"/>
            <p:cNvSpPr>
              <a:spLocks noChangeShapeType="1"/>
            </p:cNvSpPr>
            <p:nvPr/>
          </p:nvSpPr>
          <p:spPr bwMode="auto">
            <a:xfrm flipV="1">
              <a:off x="6940022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64" name="Rectangle 867"/>
            <p:cNvSpPr>
              <a:spLocks noChangeArrowheads="1"/>
            </p:cNvSpPr>
            <p:nvPr/>
          </p:nvSpPr>
          <p:spPr bwMode="auto">
            <a:xfrm>
              <a:off x="6813022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36</a:t>
              </a:r>
              <a:endParaRPr lang="en-GB" altLang="de-DE" dirty="0"/>
            </a:p>
          </p:txBody>
        </p:sp>
        <p:sp>
          <p:nvSpPr>
            <p:cNvPr id="29765" name="Line 868"/>
            <p:cNvSpPr>
              <a:spLocks noChangeShapeType="1"/>
            </p:cNvSpPr>
            <p:nvPr/>
          </p:nvSpPr>
          <p:spPr bwMode="auto">
            <a:xfrm>
              <a:off x="7252759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66" name="Line 869"/>
            <p:cNvSpPr>
              <a:spLocks noChangeShapeType="1"/>
            </p:cNvSpPr>
            <p:nvPr/>
          </p:nvSpPr>
          <p:spPr bwMode="auto">
            <a:xfrm flipV="1">
              <a:off x="7252759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67" name="Rectangle 870"/>
            <p:cNvSpPr>
              <a:spLocks noChangeArrowheads="1"/>
            </p:cNvSpPr>
            <p:nvPr/>
          </p:nvSpPr>
          <p:spPr bwMode="auto">
            <a:xfrm>
              <a:off x="7124172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38</a:t>
              </a:r>
              <a:endParaRPr lang="en-GB" altLang="de-DE" dirty="0"/>
            </a:p>
          </p:txBody>
        </p:sp>
        <p:sp>
          <p:nvSpPr>
            <p:cNvPr id="29768" name="Line 871"/>
            <p:cNvSpPr>
              <a:spLocks noChangeShapeType="1"/>
            </p:cNvSpPr>
            <p:nvPr/>
          </p:nvSpPr>
          <p:spPr bwMode="auto">
            <a:xfrm>
              <a:off x="7563909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69" name="Line 872"/>
            <p:cNvSpPr>
              <a:spLocks noChangeShapeType="1"/>
            </p:cNvSpPr>
            <p:nvPr/>
          </p:nvSpPr>
          <p:spPr bwMode="auto">
            <a:xfrm flipV="1">
              <a:off x="7563909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70" name="Rectangle 873"/>
            <p:cNvSpPr>
              <a:spLocks noChangeArrowheads="1"/>
            </p:cNvSpPr>
            <p:nvPr/>
          </p:nvSpPr>
          <p:spPr bwMode="auto">
            <a:xfrm>
              <a:off x="7435322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40</a:t>
              </a:r>
              <a:endParaRPr lang="en-GB" altLang="de-DE" dirty="0"/>
            </a:p>
          </p:txBody>
        </p:sp>
        <p:sp>
          <p:nvSpPr>
            <p:cNvPr id="29771" name="Line 874"/>
            <p:cNvSpPr>
              <a:spLocks noChangeShapeType="1"/>
            </p:cNvSpPr>
            <p:nvPr/>
          </p:nvSpPr>
          <p:spPr bwMode="auto">
            <a:xfrm>
              <a:off x="7876647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72" name="Line 875"/>
            <p:cNvSpPr>
              <a:spLocks noChangeShapeType="1"/>
            </p:cNvSpPr>
            <p:nvPr/>
          </p:nvSpPr>
          <p:spPr bwMode="auto">
            <a:xfrm flipV="1">
              <a:off x="7876647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73" name="Rectangle 876"/>
            <p:cNvSpPr>
              <a:spLocks noChangeArrowheads="1"/>
            </p:cNvSpPr>
            <p:nvPr/>
          </p:nvSpPr>
          <p:spPr bwMode="auto">
            <a:xfrm>
              <a:off x="7748059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42</a:t>
              </a:r>
              <a:endParaRPr lang="en-GB" altLang="de-DE" dirty="0"/>
            </a:p>
          </p:txBody>
        </p:sp>
        <p:sp>
          <p:nvSpPr>
            <p:cNvPr id="29774" name="Line 877"/>
            <p:cNvSpPr>
              <a:spLocks noChangeShapeType="1"/>
            </p:cNvSpPr>
            <p:nvPr/>
          </p:nvSpPr>
          <p:spPr bwMode="auto">
            <a:xfrm>
              <a:off x="8189384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75" name="Line 878"/>
            <p:cNvSpPr>
              <a:spLocks noChangeShapeType="1"/>
            </p:cNvSpPr>
            <p:nvPr/>
          </p:nvSpPr>
          <p:spPr bwMode="auto">
            <a:xfrm flipV="1">
              <a:off x="8189384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76" name="Rectangle 879"/>
            <p:cNvSpPr>
              <a:spLocks noChangeArrowheads="1"/>
            </p:cNvSpPr>
            <p:nvPr/>
          </p:nvSpPr>
          <p:spPr bwMode="auto">
            <a:xfrm>
              <a:off x="8060797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44</a:t>
              </a:r>
              <a:endParaRPr lang="en-GB" altLang="de-DE" dirty="0"/>
            </a:p>
          </p:txBody>
        </p:sp>
        <p:sp>
          <p:nvSpPr>
            <p:cNvPr id="29777" name="Line 880"/>
            <p:cNvSpPr>
              <a:spLocks noChangeShapeType="1"/>
            </p:cNvSpPr>
            <p:nvPr/>
          </p:nvSpPr>
          <p:spPr bwMode="auto">
            <a:xfrm>
              <a:off x="8500534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78" name="Line 881"/>
            <p:cNvSpPr>
              <a:spLocks noChangeShapeType="1"/>
            </p:cNvSpPr>
            <p:nvPr/>
          </p:nvSpPr>
          <p:spPr bwMode="auto">
            <a:xfrm flipV="1">
              <a:off x="8500534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79" name="Rectangle 882"/>
            <p:cNvSpPr>
              <a:spLocks noChangeArrowheads="1"/>
            </p:cNvSpPr>
            <p:nvPr/>
          </p:nvSpPr>
          <p:spPr bwMode="auto">
            <a:xfrm>
              <a:off x="8371947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46</a:t>
              </a:r>
              <a:endParaRPr lang="en-GB" altLang="de-DE" dirty="0"/>
            </a:p>
          </p:txBody>
        </p:sp>
        <p:sp>
          <p:nvSpPr>
            <p:cNvPr id="29780" name="Line 883"/>
            <p:cNvSpPr>
              <a:spLocks noChangeShapeType="1"/>
            </p:cNvSpPr>
            <p:nvPr/>
          </p:nvSpPr>
          <p:spPr bwMode="auto">
            <a:xfrm>
              <a:off x="8813272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81" name="Line 884"/>
            <p:cNvSpPr>
              <a:spLocks noChangeShapeType="1"/>
            </p:cNvSpPr>
            <p:nvPr/>
          </p:nvSpPr>
          <p:spPr bwMode="auto">
            <a:xfrm flipV="1">
              <a:off x="8813272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82" name="Rectangle 885"/>
            <p:cNvSpPr>
              <a:spLocks noChangeArrowheads="1"/>
            </p:cNvSpPr>
            <p:nvPr/>
          </p:nvSpPr>
          <p:spPr bwMode="auto">
            <a:xfrm>
              <a:off x="8684684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48</a:t>
              </a:r>
              <a:endParaRPr lang="en-GB" altLang="de-DE" dirty="0"/>
            </a:p>
          </p:txBody>
        </p:sp>
        <p:sp>
          <p:nvSpPr>
            <p:cNvPr id="29783" name="Line 886"/>
            <p:cNvSpPr>
              <a:spLocks noChangeShapeType="1"/>
            </p:cNvSpPr>
            <p:nvPr/>
          </p:nvSpPr>
          <p:spPr bwMode="auto">
            <a:xfrm>
              <a:off x="9126009" y="608012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84" name="Line 887"/>
            <p:cNvSpPr>
              <a:spLocks noChangeShapeType="1"/>
            </p:cNvSpPr>
            <p:nvPr/>
          </p:nvSpPr>
          <p:spPr bwMode="auto">
            <a:xfrm flipV="1">
              <a:off x="9126009" y="2263777"/>
              <a:ext cx="1588" cy="6985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85" name="Rectangle 888"/>
            <p:cNvSpPr>
              <a:spLocks noChangeArrowheads="1"/>
            </p:cNvSpPr>
            <p:nvPr/>
          </p:nvSpPr>
          <p:spPr bwMode="auto">
            <a:xfrm>
              <a:off x="8997422" y="6165852"/>
              <a:ext cx="184150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300" dirty="0">
                  <a:solidFill>
                    <a:srgbClr val="000000"/>
                  </a:solidFill>
                </a:rPr>
                <a:t>50</a:t>
              </a:r>
              <a:endParaRPr lang="en-GB" altLang="de-DE" dirty="0"/>
            </a:p>
          </p:txBody>
        </p:sp>
        <p:sp>
          <p:nvSpPr>
            <p:cNvPr id="29786" name="Rectangle 889"/>
            <p:cNvSpPr>
              <a:spLocks noChangeArrowheads="1"/>
            </p:cNvSpPr>
            <p:nvPr/>
          </p:nvSpPr>
          <p:spPr bwMode="auto">
            <a:xfrm>
              <a:off x="5616047" y="6334127"/>
              <a:ext cx="3219450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700" dirty="0">
                  <a:solidFill>
                    <a:srgbClr val="000000"/>
                  </a:solidFill>
                </a:rPr>
                <a:t>Performance 3rd year 3 locations</a:t>
              </a:r>
              <a:endParaRPr lang="en-GB" altLang="de-DE" dirty="0"/>
            </a:p>
          </p:txBody>
        </p:sp>
        <p:sp>
          <p:nvSpPr>
            <p:cNvPr id="29787" name="Oval 890"/>
            <p:cNvSpPr>
              <a:spLocks noChangeArrowheads="1"/>
            </p:cNvSpPr>
            <p:nvPr/>
          </p:nvSpPr>
          <p:spPr bwMode="auto">
            <a:xfrm>
              <a:off x="6638397" y="3406777"/>
              <a:ext cx="50800" cy="50800"/>
            </a:xfrm>
            <a:prstGeom prst="ellipse">
              <a:avLst/>
            </a:prstGeom>
            <a:noFill/>
            <a:ln w="14288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29788" name="Oval 891"/>
            <p:cNvSpPr>
              <a:spLocks noChangeArrowheads="1"/>
            </p:cNvSpPr>
            <p:nvPr/>
          </p:nvSpPr>
          <p:spPr bwMode="auto">
            <a:xfrm>
              <a:off x="6189134" y="3800477"/>
              <a:ext cx="50800" cy="49213"/>
            </a:xfrm>
            <a:prstGeom prst="ellipse">
              <a:avLst/>
            </a:prstGeom>
            <a:noFill/>
            <a:ln w="14288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29789" name="Oval 892"/>
            <p:cNvSpPr>
              <a:spLocks noChangeArrowheads="1"/>
            </p:cNvSpPr>
            <p:nvPr/>
          </p:nvSpPr>
          <p:spPr bwMode="auto">
            <a:xfrm>
              <a:off x="5925609" y="3895727"/>
              <a:ext cx="50800" cy="49213"/>
            </a:xfrm>
            <a:prstGeom prst="ellipse">
              <a:avLst/>
            </a:prstGeom>
            <a:noFill/>
            <a:ln w="14288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29790" name="Oval 893"/>
            <p:cNvSpPr>
              <a:spLocks noChangeArrowheads="1"/>
            </p:cNvSpPr>
            <p:nvPr/>
          </p:nvSpPr>
          <p:spPr bwMode="auto">
            <a:xfrm>
              <a:off x="5930372" y="3925889"/>
              <a:ext cx="50800" cy="49213"/>
            </a:xfrm>
            <a:prstGeom prst="ellipse">
              <a:avLst/>
            </a:prstGeom>
            <a:noFill/>
            <a:ln w="14288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29791" name="Oval 894"/>
            <p:cNvSpPr>
              <a:spLocks noChangeArrowheads="1"/>
            </p:cNvSpPr>
            <p:nvPr/>
          </p:nvSpPr>
          <p:spPr bwMode="auto">
            <a:xfrm>
              <a:off x="5712884" y="3592514"/>
              <a:ext cx="50800" cy="50800"/>
            </a:xfrm>
            <a:prstGeom prst="ellipse">
              <a:avLst/>
            </a:prstGeom>
            <a:noFill/>
            <a:ln w="14288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29792" name="Oval 895"/>
            <p:cNvSpPr>
              <a:spLocks noChangeArrowheads="1"/>
            </p:cNvSpPr>
            <p:nvPr/>
          </p:nvSpPr>
          <p:spPr bwMode="auto">
            <a:xfrm>
              <a:off x="6647922" y="3416302"/>
              <a:ext cx="30163" cy="30163"/>
            </a:xfrm>
            <a:prstGeom prst="ellipse">
              <a:avLst/>
            </a:prstGeom>
            <a:noFill/>
            <a:ln w="22225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800000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29793" name="Oval 896"/>
            <p:cNvSpPr>
              <a:spLocks noChangeArrowheads="1"/>
            </p:cNvSpPr>
            <p:nvPr/>
          </p:nvSpPr>
          <p:spPr bwMode="auto">
            <a:xfrm>
              <a:off x="6198659" y="3810002"/>
              <a:ext cx="30163" cy="30163"/>
            </a:xfrm>
            <a:prstGeom prst="ellipse">
              <a:avLst/>
            </a:prstGeom>
            <a:noFill/>
            <a:ln w="22225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800000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29794" name="Oval 897"/>
            <p:cNvSpPr>
              <a:spLocks noChangeArrowheads="1"/>
            </p:cNvSpPr>
            <p:nvPr/>
          </p:nvSpPr>
          <p:spPr bwMode="auto">
            <a:xfrm>
              <a:off x="5974822" y="3911602"/>
              <a:ext cx="30163" cy="30163"/>
            </a:xfrm>
            <a:prstGeom prst="ellipse">
              <a:avLst/>
            </a:prstGeom>
            <a:noFill/>
            <a:ln w="22225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800000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GB" altLang="en-US" dirty="0"/>
            </a:p>
          </p:txBody>
        </p:sp>
        <p:sp>
          <p:nvSpPr>
            <p:cNvPr id="29795" name="Line 898"/>
            <p:cNvSpPr>
              <a:spLocks noChangeShapeType="1"/>
            </p:cNvSpPr>
            <p:nvPr/>
          </p:nvSpPr>
          <p:spPr bwMode="auto">
            <a:xfrm flipV="1">
              <a:off x="5979584" y="607536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96" name="Line 899"/>
            <p:cNvSpPr>
              <a:spLocks noChangeShapeType="1"/>
            </p:cNvSpPr>
            <p:nvPr/>
          </p:nvSpPr>
          <p:spPr bwMode="auto">
            <a:xfrm flipV="1">
              <a:off x="5979584" y="605631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97" name="Line 900"/>
            <p:cNvSpPr>
              <a:spLocks noChangeShapeType="1"/>
            </p:cNvSpPr>
            <p:nvPr/>
          </p:nvSpPr>
          <p:spPr bwMode="auto">
            <a:xfrm flipV="1">
              <a:off x="5979584" y="60372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98" name="Line 901"/>
            <p:cNvSpPr>
              <a:spLocks noChangeShapeType="1"/>
            </p:cNvSpPr>
            <p:nvPr/>
          </p:nvSpPr>
          <p:spPr bwMode="auto">
            <a:xfrm flipV="1">
              <a:off x="5979584" y="60182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799" name="Line 902"/>
            <p:cNvSpPr>
              <a:spLocks noChangeShapeType="1"/>
            </p:cNvSpPr>
            <p:nvPr/>
          </p:nvSpPr>
          <p:spPr bwMode="auto">
            <a:xfrm flipV="1">
              <a:off x="5979584" y="59991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00" name="Line 903"/>
            <p:cNvSpPr>
              <a:spLocks noChangeShapeType="1"/>
            </p:cNvSpPr>
            <p:nvPr/>
          </p:nvSpPr>
          <p:spPr bwMode="auto">
            <a:xfrm flipV="1">
              <a:off x="5979584" y="59801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01" name="Line 904"/>
            <p:cNvSpPr>
              <a:spLocks noChangeShapeType="1"/>
            </p:cNvSpPr>
            <p:nvPr/>
          </p:nvSpPr>
          <p:spPr bwMode="auto">
            <a:xfrm flipV="1">
              <a:off x="5979584" y="59610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02" name="Line 905"/>
            <p:cNvSpPr>
              <a:spLocks noChangeShapeType="1"/>
            </p:cNvSpPr>
            <p:nvPr/>
          </p:nvSpPr>
          <p:spPr bwMode="auto">
            <a:xfrm flipV="1">
              <a:off x="5979584" y="59420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03" name="Line 906"/>
            <p:cNvSpPr>
              <a:spLocks noChangeShapeType="1"/>
            </p:cNvSpPr>
            <p:nvPr/>
          </p:nvSpPr>
          <p:spPr bwMode="auto">
            <a:xfrm flipV="1">
              <a:off x="5979584" y="59229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04" name="Line 907"/>
            <p:cNvSpPr>
              <a:spLocks noChangeShapeType="1"/>
            </p:cNvSpPr>
            <p:nvPr/>
          </p:nvSpPr>
          <p:spPr bwMode="auto">
            <a:xfrm flipV="1">
              <a:off x="5979584" y="590232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05" name="Line 908"/>
            <p:cNvSpPr>
              <a:spLocks noChangeShapeType="1"/>
            </p:cNvSpPr>
            <p:nvPr/>
          </p:nvSpPr>
          <p:spPr bwMode="auto">
            <a:xfrm flipV="1">
              <a:off x="5979584" y="588327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06" name="Line 909"/>
            <p:cNvSpPr>
              <a:spLocks noChangeShapeType="1"/>
            </p:cNvSpPr>
            <p:nvPr/>
          </p:nvSpPr>
          <p:spPr bwMode="auto">
            <a:xfrm flipV="1">
              <a:off x="5979584" y="586422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07" name="Line 910"/>
            <p:cNvSpPr>
              <a:spLocks noChangeShapeType="1"/>
            </p:cNvSpPr>
            <p:nvPr/>
          </p:nvSpPr>
          <p:spPr bwMode="auto">
            <a:xfrm flipV="1">
              <a:off x="5979584" y="58451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08" name="Line 911"/>
            <p:cNvSpPr>
              <a:spLocks noChangeShapeType="1"/>
            </p:cNvSpPr>
            <p:nvPr/>
          </p:nvSpPr>
          <p:spPr bwMode="auto">
            <a:xfrm flipV="1">
              <a:off x="5979584" y="58261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09" name="Line 912"/>
            <p:cNvSpPr>
              <a:spLocks noChangeShapeType="1"/>
            </p:cNvSpPr>
            <p:nvPr/>
          </p:nvSpPr>
          <p:spPr bwMode="auto">
            <a:xfrm flipV="1">
              <a:off x="5979584" y="58070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10" name="Line 913"/>
            <p:cNvSpPr>
              <a:spLocks noChangeShapeType="1"/>
            </p:cNvSpPr>
            <p:nvPr/>
          </p:nvSpPr>
          <p:spPr bwMode="auto">
            <a:xfrm flipV="1">
              <a:off x="5979584" y="57880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11" name="Line 914"/>
            <p:cNvSpPr>
              <a:spLocks noChangeShapeType="1"/>
            </p:cNvSpPr>
            <p:nvPr/>
          </p:nvSpPr>
          <p:spPr bwMode="auto">
            <a:xfrm flipV="1">
              <a:off x="5979584" y="57689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12" name="Line 915"/>
            <p:cNvSpPr>
              <a:spLocks noChangeShapeType="1"/>
            </p:cNvSpPr>
            <p:nvPr/>
          </p:nvSpPr>
          <p:spPr bwMode="auto">
            <a:xfrm flipV="1">
              <a:off x="5979584" y="57499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13" name="Line 916"/>
            <p:cNvSpPr>
              <a:spLocks noChangeShapeType="1"/>
            </p:cNvSpPr>
            <p:nvPr/>
          </p:nvSpPr>
          <p:spPr bwMode="auto">
            <a:xfrm flipV="1">
              <a:off x="5979584" y="57308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14" name="Line 917"/>
            <p:cNvSpPr>
              <a:spLocks noChangeShapeType="1"/>
            </p:cNvSpPr>
            <p:nvPr/>
          </p:nvSpPr>
          <p:spPr bwMode="auto">
            <a:xfrm flipV="1">
              <a:off x="5979584" y="571023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15" name="Line 918"/>
            <p:cNvSpPr>
              <a:spLocks noChangeShapeType="1"/>
            </p:cNvSpPr>
            <p:nvPr/>
          </p:nvSpPr>
          <p:spPr bwMode="auto">
            <a:xfrm flipV="1">
              <a:off x="5979584" y="569118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16" name="Line 919"/>
            <p:cNvSpPr>
              <a:spLocks noChangeShapeType="1"/>
            </p:cNvSpPr>
            <p:nvPr/>
          </p:nvSpPr>
          <p:spPr bwMode="auto">
            <a:xfrm flipV="1">
              <a:off x="5979584" y="567213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17" name="Line 920"/>
            <p:cNvSpPr>
              <a:spLocks noChangeShapeType="1"/>
            </p:cNvSpPr>
            <p:nvPr/>
          </p:nvSpPr>
          <p:spPr bwMode="auto">
            <a:xfrm flipV="1">
              <a:off x="5979584" y="56530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18" name="Line 921"/>
            <p:cNvSpPr>
              <a:spLocks noChangeShapeType="1"/>
            </p:cNvSpPr>
            <p:nvPr/>
          </p:nvSpPr>
          <p:spPr bwMode="auto">
            <a:xfrm flipV="1">
              <a:off x="5979584" y="56340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19" name="Line 922"/>
            <p:cNvSpPr>
              <a:spLocks noChangeShapeType="1"/>
            </p:cNvSpPr>
            <p:nvPr/>
          </p:nvSpPr>
          <p:spPr bwMode="auto">
            <a:xfrm flipV="1">
              <a:off x="5979584" y="56149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20" name="Line 923"/>
            <p:cNvSpPr>
              <a:spLocks noChangeShapeType="1"/>
            </p:cNvSpPr>
            <p:nvPr/>
          </p:nvSpPr>
          <p:spPr bwMode="auto">
            <a:xfrm flipV="1">
              <a:off x="5979584" y="55959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21" name="Line 924"/>
            <p:cNvSpPr>
              <a:spLocks noChangeShapeType="1"/>
            </p:cNvSpPr>
            <p:nvPr/>
          </p:nvSpPr>
          <p:spPr bwMode="auto">
            <a:xfrm flipV="1">
              <a:off x="5979584" y="55768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22" name="Line 925"/>
            <p:cNvSpPr>
              <a:spLocks noChangeShapeType="1"/>
            </p:cNvSpPr>
            <p:nvPr/>
          </p:nvSpPr>
          <p:spPr bwMode="auto">
            <a:xfrm flipV="1">
              <a:off x="5979584" y="55578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23" name="Line 926"/>
            <p:cNvSpPr>
              <a:spLocks noChangeShapeType="1"/>
            </p:cNvSpPr>
            <p:nvPr/>
          </p:nvSpPr>
          <p:spPr bwMode="auto">
            <a:xfrm flipV="1">
              <a:off x="5979584" y="55387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24" name="Line 927"/>
            <p:cNvSpPr>
              <a:spLocks noChangeShapeType="1"/>
            </p:cNvSpPr>
            <p:nvPr/>
          </p:nvSpPr>
          <p:spPr bwMode="auto">
            <a:xfrm flipV="1">
              <a:off x="5979584" y="55197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25" name="Line 928"/>
            <p:cNvSpPr>
              <a:spLocks noChangeShapeType="1"/>
            </p:cNvSpPr>
            <p:nvPr/>
          </p:nvSpPr>
          <p:spPr bwMode="auto">
            <a:xfrm flipV="1">
              <a:off x="5979584" y="549910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26" name="Line 929"/>
            <p:cNvSpPr>
              <a:spLocks noChangeShapeType="1"/>
            </p:cNvSpPr>
            <p:nvPr/>
          </p:nvSpPr>
          <p:spPr bwMode="auto">
            <a:xfrm flipV="1">
              <a:off x="5979584" y="548005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27" name="Line 930"/>
            <p:cNvSpPr>
              <a:spLocks noChangeShapeType="1"/>
            </p:cNvSpPr>
            <p:nvPr/>
          </p:nvSpPr>
          <p:spPr bwMode="auto">
            <a:xfrm flipV="1">
              <a:off x="5979584" y="546100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28" name="Line 931"/>
            <p:cNvSpPr>
              <a:spLocks noChangeShapeType="1"/>
            </p:cNvSpPr>
            <p:nvPr/>
          </p:nvSpPr>
          <p:spPr bwMode="auto">
            <a:xfrm flipV="1">
              <a:off x="5979584" y="54419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29" name="Line 932"/>
            <p:cNvSpPr>
              <a:spLocks noChangeShapeType="1"/>
            </p:cNvSpPr>
            <p:nvPr/>
          </p:nvSpPr>
          <p:spPr bwMode="auto">
            <a:xfrm flipV="1">
              <a:off x="5979584" y="54229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30" name="Line 933"/>
            <p:cNvSpPr>
              <a:spLocks noChangeShapeType="1"/>
            </p:cNvSpPr>
            <p:nvPr/>
          </p:nvSpPr>
          <p:spPr bwMode="auto">
            <a:xfrm flipV="1">
              <a:off x="5979584" y="54038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31" name="Line 934"/>
            <p:cNvSpPr>
              <a:spLocks noChangeShapeType="1"/>
            </p:cNvSpPr>
            <p:nvPr/>
          </p:nvSpPr>
          <p:spPr bwMode="auto">
            <a:xfrm flipV="1">
              <a:off x="5979584" y="53848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32" name="Line 935"/>
            <p:cNvSpPr>
              <a:spLocks noChangeShapeType="1"/>
            </p:cNvSpPr>
            <p:nvPr/>
          </p:nvSpPr>
          <p:spPr bwMode="auto">
            <a:xfrm flipV="1">
              <a:off x="5979584" y="53657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33" name="Line 936"/>
            <p:cNvSpPr>
              <a:spLocks noChangeShapeType="1"/>
            </p:cNvSpPr>
            <p:nvPr/>
          </p:nvSpPr>
          <p:spPr bwMode="auto">
            <a:xfrm flipV="1">
              <a:off x="5979584" y="53467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34" name="Line 937"/>
            <p:cNvSpPr>
              <a:spLocks noChangeShapeType="1"/>
            </p:cNvSpPr>
            <p:nvPr/>
          </p:nvSpPr>
          <p:spPr bwMode="auto">
            <a:xfrm flipV="1">
              <a:off x="5979584" y="53276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35" name="Line 938"/>
            <p:cNvSpPr>
              <a:spLocks noChangeShapeType="1"/>
            </p:cNvSpPr>
            <p:nvPr/>
          </p:nvSpPr>
          <p:spPr bwMode="auto">
            <a:xfrm flipV="1">
              <a:off x="5979584" y="530701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36" name="Line 939"/>
            <p:cNvSpPr>
              <a:spLocks noChangeShapeType="1"/>
            </p:cNvSpPr>
            <p:nvPr/>
          </p:nvSpPr>
          <p:spPr bwMode="auto">
            <a:xfrm flipV="1">
              <a:off x="5979584" y="528796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37" name="Line 940"/>
            <p:cNvSpPr>
              <a:spLocks noChangeShapeType="1"/>
            </p:cNvSpPr>
            <p:nvPr/>
          </p:nvSpPr>
          <p:spPr bwMode="auto">
            <a:xfrm flipV="1">
              <a:off x="5979584" y="526891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38" name="Line 941"/>
            <p:cNvSpPr>
              <a:spLocks noChangeShapeType="1"/>
            </p:cNvSpPr>
            <p:nvPr/>
          </p:nvSpPr>
          <p:spPr bwMode="auto">
            <a:xfrm flipV="1">
              <a:off x="5979584" y="52498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39" name="Line 942"/>
            <p:cNvSpPr>
              <a:spLocks noChangeShapeType="1"/>
            </p:cNvSpPr>
            <p:nvPr/>
          </p:nvSpPr>
          <p:spPr bwMode="auto">
            <a:xfrm flipV="1">
              <a:off x="5979584" y="52308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40" name="Line 943"/>
            <p:cNvSpPr>
              <a:spLocks noChangeShapeType="1"/>
            </p:cNvSpPr>
            <p:nvPr/>
          </p:nvSpPr>
          <p:spPr bwMode="auto">
            <a:xfrm flipV="1">
              <a:off x="5979584" y="52117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41" name="Line 944"/>
            <p:cNvSpPr>
              <a:spLocks noChangeShapeType="1"/>
            </p:cNvSpPr>
            <p:nvPr/>
          </p:nvSpPr>
          <p:spPr bwMode="auto">
            <a:xfrm flipV="1">
              <a:off x="5979584" y="51927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42" name="Line 945"/>
            <p:cNvSpPr>
              <a:spLocks noChangeShapeType="1"/>
            </p:cNvSpPr>
            <p:nvPr/>
          </p:nvSpPr>
          <p:spPr bwMode="auto">
            <a:xfrm flipV="1">
              <a:off x="5979584" y="51736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43" name="Line 946"/>
            <p:cNvSpPr>
              <a:spLocks noChangeShapeType="1"/>
            </p:cNvSpPr>
            <p:nvPr/>
          </p:nvSpPr>
          <p:spPr bwMode="auto">
            <a:xfrm flipV="1">
              <a:off x="5979584" y="51546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44" name="Line 947"/>
            <p:cNvSpPr>
              <a:spLocks noChangeShapeType="1"/>
            </p:cNvSpPr>
            <p:nvPr/>
          </p:nvSpPr>
          <p:spPr bwMode="auto">
            <a:xfrm flipV="1">
              <a:off x="5979584" y="51355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45" name="Line 948"/>
            <p:cNvSpPr>
              <a:spLocks noChangeShapeType="1"/>
            </p:cNvSpPr>
            <p:nvPr/>
          </p:nvSpPr>
          <p:spPr bwMode="auto">
            <a:xfrm flipV="1">
              <a:off x="5979584" y="511492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46" name="Line 949"/>
            <p:cNvSpPr>
              <a:spLocks noChangeShapeType="1"/>
            </p:cNvSpPr>
            <p:nvPr/>
          </p:nvSpPr>
          <p:spPr bwMode="auto">
            <a:xfrm flipV="1">
              <a:off x="5979584" y="509587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47" name="Line 950"/>
            <p:cNvSpPr>
              <a:spLocks noChangeShapeType="1"/>
            </p:cNvSpPr>
            <p:nvPr/>
          </p:nvSpPr>
          <p:spPr bwMode="auto">
            <a:xfrm flipV="1">
              <a:off x="5979584" y="507682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48" name="Line 951"/>
            <p:cNvSpPr>
              <a:spLocks noChangeShapeType="1"/>
            </p:cNvSpPr>
            <p:nvPr/>
          </p:nvSpPr>
          <p:spPr bwMode="auto">
            <a:xfrm flipV="1">
              <a:off x="5979584" y="505777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49" name="Line 952"/>
            <p:cNvSpPr>
              <a:spLocks noChangeShapeType="1"/>
            </p:cNvSpPr>
            <p:nvPr/>
          </p:nvSpPr>
          <p:spPr bwMode="auto">
            <a:xfrm flipV="1">
              <a:off x="5979584" y="50387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50" name="Line 953"/>
            <p:cNvSpPr>
              <a:spLocks noChangeShapeType="1"/>
            </p:cNvSpPr>
            <p:nvPr/>
          </p:nvSpPr>
          <p:spPr bwMode="auto">
            <a:xfrm flipV="1">
              <a:off x="5979584" y="50196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51" name="Line 954"/>
            <p:cNvSpPr>
              <a:spLocks noChangeShapeType="1"/>
            </p:cNvSpPr>
            <p:nvPr/>
          </p:nvSpPr>
          <p:spPr bwMode="auto">
            <a:xfrm flipV="1">
              <a:off x="5979584" y="50006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52" name="Line 955"/>
            <p:cNvSpPr>
              <a:spLocks noChangeShapeType="1"/>
            </p:cNvSpPr>
            <p:nvPr/>
          </p:nvSpPr>
          <p:spPr bwMode="auto">
            <a:xfrm flipV="1">
              <a:off x="5979584" y="49815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53" name="Line 956"/>
            <p:cNvSpPr>
              <a:spLocks noChangeShapeType="1"/>
            </p:cNvSpPr>
            <p:nvPr/>
          </p:nvSpPr>
          <p:spPr bwMode="auto">
            <a:xfrm flipV="1">
              <a:off x="5979584" y="49625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54" name="Line 957"/>
            <p:cNvSpPr>
              <a:spLocks noChangeShapeType="1"/>
            </p:cNvSpPr>
            <p:nvPr/>
          </p:nvSpPr>
          <p:spPr bwMode="auto">
            <a:xfrm flipV="1">
              <a:off x="5979584" y="49434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55" name="Line 958"/>
            <p:cNvSpPr>
              <a:spLocks noChangeShapeType="1"/>
            </p:cNvSpPr>
            <p:nvPr/>
          </p:nvSpPr>
          <p:spPr bwMode="auto">
            <a:xfrm flipV="1">
              <a:off x="5979584" y="49244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56" name="Line 959"/>
            <p:cNvSpPr>
              <a:spLocks noChangeShapeType="1"/>
            </p:cNvSpPr>
            <p:nvPr/>
          </p:nvSpPr>
          <p:spPr bwMode="auto">
            <a:xfrm flipV="1">
              <a:off x="5979584" y="490378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57" name="Line 960"/>
            <p:cNvSpPr>
              <a:spLocks noChangeShapeType="1"/>
            </p:cNvSpPr>
            <p:nvPr/>
          </p:nvSpPr>
          <p:spPr bwMode="auto">
            <a:xfrm flipV="1">
              <a:off x="5979584" y="488473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58" name="Line 961"/>
            <p:cNvSpPr>
              <a:spLocks noChangeShapeType="1"/>
            </p:cNvSpPr>
            <p:nvPr/>
          </p:nvSpPr>
          <p:spPr bwMode="auto">
            <a:xfrm flipV="1">
              <a:off x="5979584" y="486568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59" name="Line 962"/>
            <p:cNvSpPr>
              <a:spLocks noChangeShapeType="1"/>
            </p:cNvSpPr>
            <p:nvPr/>
          </p:nvSpPr>
          <p:spPr bwMode="auto">
            <a:xfrm flipV="1">
              <a:off x="5979584" y="48466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60" name="Line 963"/>
            <p:cNvSpPr>
              <a:spLocks noChangeShapeType="1"/>
            </p:cNvSpPr>
            <p:nvPr/>
          </p:nvSpPr>
          <p:spPr bwMode="auto">
            <a:xfrm flipV="1">
              <a:off x="5979584" y="48275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61" name="Line 964"/>
            <p:cNvSpPr>
              <a:spLocks noChangeShapeType="1"/>
            </p:cNvSpPr>
            <p:nvPr/>
          </p:nvSpPr>
          <p:spPr bwMode="auto">
            <a:xfrm flipV="1">
              <a:off x="5979584" y="48085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62" name="Line 965"/>
            <p:cNvSpPr>
              <a:spLocks noChangeShapeType="1"/>
            </p:cNvSpPr>
            <p:nvPr/>
          </p:nvSpPr>
          <p:spPr bwMode="auto">
            <a:xfrm flipV="1">
              <a:off x="5979584" y="47894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63" name="Line 966"/>
            <p:cNvSpPr>
              <a:spLocks noChangeShapeType="1"/>
            </p:cNvSpPr>
            <p:nvPr/>
          </p:nvSpPr>
          <p:spPr bwMode="auto">
            <a:xfrm flipV="1">
              <a:off x="5979584" y="47704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64" name="Line 967"/>
            <p:cNvSpPr>
              <a:spLocks noChangeShapeType="1"/>
            </p:cNvSpPr>
            <p:nvPr/>
          </p:nvSpPr>
          <p:spPr bwMode="auto">
            <a:xfrm flipV="1">
              <a:off x="5979584" y="47513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65" name="Line 968"/>
            <p:cNvSpPr>
              <a:spLocks noChangeShapeType="1"/>
            </p:cNvSpPr>
            <p:nvPr/>
          </p:nvSpPr>
          <p:spPr bwMode="auto">
            <a:xfrm flipV="1">
              <a:off x="5979584" y="47323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66" name="Line 969"/>
            <p:cNvSpPr>
              <a:spLocks noChangeShapeType="1"/>
            </p:cNvSpPr>
            <p:nvPr/>
          </p:nvSpPr>
          <p:spPr bwMode="auto">
            <a:xfrm flipV="1">
              <a:off x="5979584" y="471170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67" name="Line 970"/>
            <p:cNvSpPr>
              <a:spLocks noChangeShapeType="1"/>
            </p:cNvSpPr>
            <p:nvPr/>
          </p:nvSpPr>
          <p:spPr bwMode="auto">
            <a:xfrm flipV="1">
              <a:off x="5979584" y="469265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68" name="Line 971"/>
            <p:cNvSpPr>
              <a:spLocks noChangeShapeType="1"/>
            </p:cNvSpPr>
            <p:nvPr/>
          </p:nvSpPr>
          <p:spPr bwMode="auto">
            <a:xfrm flipV="1">
              <a:off x="5979584" y="467360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69" name="Line 972"/>
            <p:cNvSpPr>
              <a:spLocks noChangeShapeType="1"/>
            </p:cNvSpPr>
            <p:nvPr/>
          </p:nvSpPr>
          <p:spPr bwMode="auto">
            <a:xfrm flipV="1">
              <a:off x="5979584" y="46545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70" name="Line 973"/>
            <p:cNvSpPr>
              <a:spLocks noChangeShapeType="1"/>
            </p:cNvSpPr>
            <p:nvPr/>
          </p:nvSpPr>
          <p:spPr bwMode="auto">
            <a:xfrm flipV="1">
              <a:off x="5979584" y="46355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71" name="Line 974"/>
            <p:cNvSpPr>
              <a:spLocks noChangeShapeType="1"/>
            </p:cNvSpPr>
            <p:nvPr/>
          </p:nvSpPr>
          <p:spPr bwMode="auto">
            <a:xfrm flipV="1">
              <a:off x="5979584" y="46164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72" name="Line 975"/>
            <p:cNvSpPr>
              <a:spLocks noChangeShapeType="1"/>
            </p:cNvSpPr>
            <p:nvPr/>
          </p:nvSpPr>
          <p:spPr bwMode="auto">
            <a:xfrm flipV="1">
              <a:off x="5979584" y="45974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73" name="Line 976"/>
            <p:cNvSpPr>
              <a:spLocks noChangeShapeType="1"/>
            </p:cNvSpPr>
            <p:nvPr/>
          </p:nvSpPr>
          <p:spPr bwMode="auto">
            <a:xfrm flipV="1">
              <a:off x="5979584" y="45783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74" name="Line 977"/>
            <p:cNvSpPr>
              <a:spLocks noChangeShapeType="1"/>
            </p:cNvSpPr>
            <p:nvPr/>
          </p:nvSpPr>
          <p:spPr bwMode="auto">
            <a:xfrm flipV="1">
              <a:off x="5979584" y="45593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75" name="Line 978"/>
            <p:cNvSpPr>
              <a:spLocks noChangeShapeType="1"/>
            </p:cNvSpPr>
            <p:nvPr/>
          </p:nvSpPr>
          <p:spPr bwMode="auto">
            <a:xfrm flipV="1">
              <a:off x="5979584" y="45402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76" name="Line 979"/>
            <p:cNvSpPr>
              <a:spLocks noChangeShapeType="1"/>
            </p:cNvSpPr>
            <p:nvPr/>
          </p:nvSpPr>
          <p:spPr bwMode="auto">
            <a:xfrm flipV="1">
              <a:off x="5979584" y="45212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77" name="Line 980"/>
            <p:cNvSpPr>
              <a:spLocks noChangeShapeType="1"/>
            </p:cNvSpPr>
            <p:nvPr/>
          </p:nvSpPr>
          <p:spPr bwMode="auto">
            <a:xfrm flipV="1">
              <a:off x="5979584" y="450056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78" name="Line 981"/>
            <p:cNvSpPr>
              <a:spLocks noChangeShapeType="1"/>
            </p:cNvSpPr>
            <p:nvPr/>
          </p:nvSpPr>
          <p:spPr bwMode="auto">
            <a:xfrm flipV="1">
              <a:off x="5979584" y="448151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79" name="Line 982"/>
            <p:cNvSpPr>
              <a:spLocks noChangeShapeType="1"/>
            </p:cNvSpPr>
            <p:nvPr/>
          </p:nvSpPr>
          <p:spPr bwMode="auto">
            <a:xfrm flipV="1">
              <a:off x="5979584" y="446246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80" name="Line 983"/>
            <p:cNvSpPr>
              <a:spLocks noChangeShapeType="1"/>
            </p:cNvSpPr>
            <p:nvPr/>
          </p:nvSpPr>
          <p:spPr bwMode="auto">
            <a:xfrm flipV="1">
              <a:off x="5979584" y="44434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81" name="Line 984"/>
            <p:cNvSpPr>
              <a:spLocks noChangeShapeType="1"/>
            </p:cNvSpPr>
            <p:nvPr/>
          </p:nvSpPr>
          <p:spPr bwMode="auto">
            <a:xfrm flipV="1">
              <a:off x="5979584" y="44243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82" name="Line 985"/>
            <p:cNvSpPr>
              <a:spLocks noChangeShapeType="1"/>
            </p:cNvSpPr>
            <p:nvPr/>
          </p:nvSpPr>
          <p:spPr bwMode="auto">
            <a:xfrm flipV="1">
              <a:off x="5979584" y="44053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83" name="Line 986"/>
            <p:cNvSpPr>
              <a:spLocks noChangeShapeType="1"/>
            </p:cNvSpPr>
            <p:nvPr/>
          </p:nvSpPr>
          <p:spPr bwMode="auto">
            <a:xfrm flipV="1">
              <a:off x="5979584" y="43862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84" name="Line 987"/>
            <p:cNvSpPr>
              <a:spLocks noChangeShapeType="1"/>
            </p:cNvSpPr>
            <p:nvPr/>
          </p:nvSpPr>
          <p:spPr bwMode="auto">
            <a:xfrm flipV="1">
              <a:off x="5979584" y="43672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85" name="Line 988"/>
            <p:cNvSpPr>
              <a:spLocks noChangeShapeType="1"/>
            </p:cNvSpPr>
            <p:nvPr/>
          </p:nvSpPr>
          <p:spPr bwMode="auto">
            <a:xfrm flipV="1">
              <a:off x="5979584" y="43481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86" name="Line 989"/>
            <p:cNvSpPr>
              <a:spLocks noChangeShapeType="1"/>
            </p:cNvSpPr>
            <p:nvPr/>
          </p:nvSpPr>
          <p:spPr bwMode="auto">
            <a:xfrm flipV="1">
              <a:off x="5979584" y="43291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87" name="Line 990"/>
            <p:cNvSpPr>
              <a:spLocks noChangeShapeType="1"/>
            </p:cNvSpPr>
            <p:nvPr/>
          </p:nvSpPr>
          <p:spPr bwMode="auto">
            <a:xfrm flipV="1">
              <a:off x="5979584" y="430847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88" name="Line 991"/>
            <p:cNvSpPr>
              <a:spLocks noChangeShapeType="1"/>
            </p:cNvSpPr>
            <p:nvPr/>
          </p:nvSpPr>
          <p:spPr bwMode="auto">
            <a:xfrm flipV="1">
              <a:off x="5979584" y="428942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89" name="Line 992"/>
            <p:cNvSpPr>
              <a:spLocks noChangeShapeType="1"/>
            </p:cNvSpPr>
            <p:nvPr/>
          </p:nvSpPr>
          <p:spPr bwMode="auto">
            <a:xfrm flipV="1">
              <a:off x="5979584" y="427037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90" name="Line 993"/>
            <p:cNvSpPr>
              <a:spLocks noChangeShapeType="1"/>
            </p:cNvSpPr>
            <p:nvPr/>
          </p:nvSpPr>
          <p:spPr bwMode="auto">
            <a:xfrm flipV="1">
              <a:off x="5979584" y="42513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91" name="Line 994"/>
            <p:cNvSpPr>
              <a:spLocks noChangeShapeType="1"/>
            </p:cNvSpPr>
            <p:nvPr/>
          </p:nvSpPr>
          <p:spPr bwMode="auto">
            <a:xfrm flipV="1">
              <a:off x="5979584" y="42322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92" name="Line 995"/>
            <p:cNvSpPr>
              <a:spLocks noChangeShapeType="1"/>
            </p:cNvSpPr>
            <p:nvPr/>
          </p:nvSpPr>
          <p:spPr bwMode="auto">
            <a:xfrm flipV="1">
              <a:off x="5979584" y="42132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93" name="Line 996"/>
            <p:cNvSpPr>
              <a:spLocks noChangeShapeType="1"/>
            </p:cNvSpPr>
            <p:nvPr/>
          </p:nvSpPr>
          <p:spPr bwMode="auto">
            <a:xfrm flipV="1">
              <a:off x="5979584" y="41941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94" name="Line 997"/>
            <p:cNvSpPr>
              <a:spLocks noChangeShapeType="1"/>
            </p:cNvSpPr>
            <p:nvPr/>
          </p:nvSpPr>
          <p:spPr bwMode="auto">
            <a:xfrm flipV="1">
              <a:off x="5979584" y="41751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95" name="Line 998"/>
            <p:cNvSpPr>
              <a:spLocks noChangeShapeType="1"/>
            </p:cNvSpPr>
            <p:nvPr/>
          </p:nvSpPr>
          <p:spPr bwMode="auto">
            <a:xfrm flipV="1">
              <a:off x="5979584" y="41560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96" name="Line 999"/>
            <p:cNvSpPr>
              <a:spLocks noChangeShapeType="1"/>
            </p:cNvSpPr>
            <p:nvPr/>
          </p:nvSpPr>
          <p:spPr bwMode="auto">
            <a:xfrm flipV="1">
              <a:off x="5979584" y="41370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97" name="Line 1000"/>
            <p:cNvSpPr>
              <a:spLocks noChangeShapeType="1"/>
            </p:cNvSpPr>
            <p:nvPr/>
          </p:nvSpPr>
          <p:spPr bwMode="auto">
            <a:xfrm flipV="1">
              <a:off x="5979584" y="411638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98" name="Line 1001"/>
            <p:cNvSpPr>
              <a:spLocks noChangeShapeType="1"/>
            </p:cNvSpPr>
            <p:nvPr/>
          </p:nvSpPr>
          <p:spPr bwMode="auto">
            <a:xfrm flipV="1">
              <a:off x="5979584" y="409733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899" name="Line 1002"/>
            <p:cNvSpPr>
              <a:spLocks noChangeShapeType="1"/>
            </p:cNvSpPr>
            <p:nvPr/>
          </p:nvSpPr>
          <p:spPr bwMode="auto">
            <a:xfrm flipV="1">
              <a:off x="5979584" y="407828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00" name="Line 1003"/>
            <p:cNvSpPr>
              <a:spLocks noChangeShapeType="1"/>
            </p:cNvSpPr>
            <p:nvPr/>
          </p:nvSpPr>
          <p:spPr bwMode="auto">
            <a:xfrm flipV="1">
              <a:off x="5979584" y="40592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01" name="Line 1004"/>
            <p:cNvSpPr>
              <a:spLocks noChangeShapeType="1"/>
            </p:cNvSpPr>
            <p:nvPr/>
          </p:nvSpPr>
          <p:spPr bwMode="auto">
            <a:xfrm flipV="1">
              <a:off x="5979584" y="40401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02" name="Line 1005"/>
            <p:cNvSpPr>
              <a:spLocks noChangeShapeType="1"/>
            </p:cNvSpPr>
            <p:nvPr/>
          </p:nvSpPr>
          <p:spPr bwMode="auto">
            <a:xfrm flipV="1">
              <a:off x="5979584" y="40211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03" name="Line 1006"/>
            <p:cNvSpPr>
              <a:spLocks noChangeShapeType="1"/>
            </p:cNvSpPr>
            <p:nvPr/>
          </p:nvSpPr>
          <p:spPr bwMode="auto">
            <a:xfrm flipV="1">
              <a:off x="5979584" y="40020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04" name="Line 1007"/>
            <p:cNvSpPr>
              <a:spLocks noChangeShapeType="1"/>
            </p:cNvSpPr>
            <p:nvPr/>
          </p:nvSpPr>
          <p:spPr bwMode="auto">
            <a:xfrm flipV="1">
              <a:off x="5979584" y="39830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05" name="Line 1008"/>
            <p:cNvSpPr>
              <a:spLocks noChangeShapeType="1"/>
            </p:cNvSpPr>
            <p:nvPr/>
          </p:nvSpPr>
          <p:spPr bwMode="auto">
            <a:xfrm flipV="1">
              <a:off x="5979584" y="39639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06" name="Line 1009"/>
            <p:cNvSpPr>
              <a:spLocks noChangeShapeType="1"/>
            </p:cNvSpPr>
            <p:nvPr/>
          </p:nvSpPr>
          <p:spPr bwMode="auto">
            <a:xfrm flipV="1">
              <a:off x="5979584" y="39449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07" name="Line 1010"/>
            <p:cNvSpPr>
              <a:spLocks noChangeShapeType="1"/>
            </p:cNvSpPr>
            <p:nvPr/>
          </p:nvSpPr>
          <p:spPr bwMode="auto">
            <a:xfrm flipV="1">
              <a:off x="5989109" y="39243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08" name="Line 1011"/>
            <p:cNvSpPr>
              <a:spLocks noChangeShapeType="1"/>
            </p:cNvSpPr>
            <p:nvPr/>
          </p:nvSpPr>
          <p:spPr bwMode="auto">
            <a:xfrm flipV="1">
              <a:off x="5979584" y="390525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09" name="Line 1012"/>
            <p:cNvSpPr>
              <a:spLocks noChangeShapeType="1"/>
            </p:cNvSpPr>
            <p:nvPr/>
          </p:nvSpPr>
          <p:spPr bwMode="auto">
            <a:xfrm flipV="1">
              <a:off x="5979584" y="388620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10" name="Line 1013"/>
            <p:cNvSpPr>
              <a:spLocks noChangeShapeType="1"/>
            </p:cNvSpPr>
            <p:nvPr/>
          </p:nvSpPr>
          <p:spPr bwMode="auto">
            <a:xfrm flipV="1">
              <a:off x="5979584" y="386715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11" name="Line 1014"/>
            <p:cNvSpPr>
              <a:spLocks noChangeShapeType="1"/>
            </p:cNvSpPr>
            <p:nvPr/>
          </p:nvSpPr>
          <p:spPr bwMode="auto">
            <a:xfrm flipV="1">
              <a:off x="5979584" y="38481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12" name="Line 1015"/>
            <p:cNvSpPr>
              <a:spLocks noChangeShapeType="1"/>
            </p:cNvSpPr>
            <p:nvPr/>
          </p:nvSpPr>
          <p:spPr bwMode="auto">
            <a:xfrm flipV="1">
              <a:off x="5979584" y="38290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13" name="Line 1016"/>
            <p:cNvSpPr>
              <a:spLocks noChangeShapeType="1"/>
            </p:cNvSpPr>
            <p:nvPr/>
          </p:nvSpPr>
          <p:spPr bwMode="auto">
            <a:xfrm flipV="1">
              <a:off x="5979584" y="38100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14" name="Line 1017"/>
            <p:cNvSpPr>
              <a:spLocks noChangeShapeType="1"/>
            </p:cNvSpPr>
            <p:nvPr/>
          </p:nvSpPr>
          <p:spPr bwMode="auto">
            <a:xfrm flipV="1">
              <a:off x="5979584" y="37909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15" name="Line 1018"/>
            <p:cNvSpPr>
              <a:spLocks noChangeShapeType="1"/>
            </p:cNvSpPr>
            <p:nvPr/>
          </p:nvSpPr>
          <p:spPr bwMode="auto">
            <a:xfrm flipV="1">
              <a:off x="5979584" y="37719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16" name="Line 1019"/>
            <p:cNvSpPr>
              <a:spLocks noChangeShapeType="1"/>
            </p:cNvSpPr>
            <p:nvPr/>
          </p:nvSpPr>
          <p:spPr bwMode="auto">
            <a:xfrm flipV="1">
              <a:off x="5979584" y="37528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17" name="Line 1020"/>
            <p:cNvSpPr>
              <a:spLocks noChangeShapeType="1"/>
            </p:cNvSpPr>
            <p:nvPr/>
          </p:nvSpPr>
          <p:spPr bwMode="auto">
            <a:xfrm flipV="1">
              <a:off x="5979584" y="37338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18" name="Line 1021"/>
            <p:cNvSpPr>
              <a:spLocks noChangeShapeType="1"/>
            </p:cNvSpPr>
            <p:nvPr/>
          </p:nvSpPr>
          <p:spPr bwMode="auto">
            <a:xfrm flipV="1">
              <a:off x="5979584" y="371316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19" name="Line 1022"/>
            <p:cNvSpPr>
              <a:spLocks noChangeShapeType="1"/>
            </p:cNvSpPr>
            <p:nvPr/>
          </p:nvSpPr>
          <p:spPr bwMode="auto">
            <a:xfrm flipV="1">
              <a:off x="5979584" y="369411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20" name="Line 1023"/>
            <p:cNvSpPr>
              <a:spLocks noChangeShapeType="1"/>
            </p:cNvSpPr>
            <p:nvPr/>
          </p:nvSpPr>
          <p:spPr bwMode="auto">
            <a:xfrm flipV="1">
              <a:off x="5979584" y="367506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21" name="Line 1024"/>
            <p:cNvSpPr>
              <a:spLocks noChangeShapeType="1"/>
            </p:cNvSpPr>
            <p:nvPr/>
          </p:nvSpPr>
          <p:spPr bwMode="auto">
            <a:xfrm flipV="1">
              <a:off x="5979584" y="36560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22" name="Line 1025"/>
            <p:cNvSpPr>
              <a:spLocks noChangeShapeType="1"/>
            </p:cNvSpPr>
            <p:nvPr/>
          </p:nvSpPr>
          <p:spPr bwMode="auto">
            <a:xfrm flipV="1">
              <a:off x="5979584" y="36369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23" name="Line 1026"/>
            <p:cNvSpPr>
              <a:spLocks noChangeShapeType="1"/>
            </p:cNvSpPr>
            <p:nvPr/>
          </p:nvSpPr>
          <p:spPr bwMode="auto">
            <a:xfrm flipV="1">
              <a:off x="5979584" y="36179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24" name="Line 1027"/>
            <p:cNvSpPr>
              <a:spLocks noChangeShapeType="1"/>
            </p:cNvSpPr>
            <p:nvPr/>
          </p:nvSpPr>
          <p:spPr bwMode="auto">
            <a:xfrm flipV="1">
              <a:off x="5979584" y="35988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25" name="Line 1028"/>
            <p:cNvSpPr>
              <a:spLocks noChangeShapeType="1"/>
            </p:cNvSpPr>
            <p:nvPr/>
          </p:nvSpPr>
          <p:spPr bwMode="auto">
            <a:xfrm flipV="1">
              <a:off x="5979584" y="35798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26" name="Line 1029"/>
            <p:cNvSpPr>
              <a:spLocks noChangeShapeType="1"/>
            </p:cNvSpPr>
            <p:nvPr/>
          </p:nvSpPr>
          <p:spPr bwMode="auto">
            <a:xfrm flipV="1">
              <a:off x="5979584" y="35607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27" name="Line 1030"/>
            <p:cNvSpPr>
              <a:spLocks noChangeShapeType="1"/>
            </p:cNvSpPr>
            <p:nvPr/>
          </p:nvSpPr>
          <p:spPr bwMode="auto">
            <a:xfrm flipV="1">
              <a:off x="5979584" y="35417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28" name="Line 1031"/>
            <p:cNvSpPr>
              <a:spLocks noChangeShapeType="1"/>
            </p:cNvSpPr>
            <p:nvPr/>
          </p:nvSpPr>
          <p:spPr bwMode="auto">
            <a:xfrm flipV="1">
              <a:off x="5979584" y="352107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29" name="Line 1032"/>
            <p:cNvSpPr>
              <a:spLocks noChangeShapeType="1"/>
            </p:cNvSpPr>
            <p:nvPr/>
          </p:nvSpPr>
          <p:spPr bwMode="auto">
            <a:xfrm flipV="1">
              <a:off x="5979584" y="350202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30" name="Line 1033"/>
            <p:cNvSpPr>
              <a:spLocks noChangeShapeType="1"/>
            </p:cNvSpPr>
            <p:nvPr/>
          </p:nvSpPr>
          <p:spPr bwMode="auto">
            <a:xfrm flipV="1">
              <a:off x="5979584" y="348297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31" name="Line 1034"/>
            <p:cNvSpPr>
              <a:spLocks noChangeShapeType="1"/>
            </p:cNvSpPr>
            <p:nvPr/>
          </p:nvSpPr>
          <p:spPr bwMode="auto">
            <a:xfrm flipV="1">
              <a:off x="5979584" y="346392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32" name="Line 1035"/>
            <p:cNvSpPr>
              <a:spLocks noChangeShapeType="1"/>
            </p:cNvSpPr>
            <p:nvPr/>
          </p:nvSpPr>
          <p:spPr bwMode="auto">
            <a:xfrm flipV="1">
              <a:off x="5979584" y="34448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33" name="Line 1036"/>
            <p:cNvSpPr>
              <a:spLocks noChangeShapeType="1"/>
            </p:cNvSpPr>
            <p:nvPr/>
          </p:nvSpPr>
          <p:spPr bwMode="auto">
            <a:xfrm flipV="1">
              <a:off x="5979584" y="34258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34" name="Line 1037"/>
            <p:cNvSpPr>
              <a:spLocks noChangeShapeType="1"/>
            </p:cNvSpPr>
            <p:nvPr/>
          </p:nvSpPr>
          <p:spPr bwMode="auto">
            <a:xfrm flipV="1">
              <a:off x="5979584" y="34067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35" name="Line 1038"/>
            <p:cNvSpPr>
              <a:spLocks noChangeShapeType="1"/>
            </p:cNvSpPr>
            <p:nvPr/>
          </p:nvSpPr>
          <p:spPr bwMode="auto">
            <a:xfrm flipV="1">
              <a:off x="5979584" y="33877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36" name="Line 1039"/>
            <p:cNvSpPr>
              <a:spLocks noChangeShapeType="1"/>
            </p:cNvSpPr>
            <p:nvPr/>
          </p:nvSpPr>
          <p:spPr bwMode="auto">
            <a:xfrm flipV="1">
              <a:off x="5979584" y="33686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37" name="Line 1040"/>
            <p:cNvSpPr>
              <a:spLocks noChangeShapeType="1"/>
            </p:cNvSpPr>
            <p:nvPr/>
          </p:nvSpPr>
          <p:spPr bwMode="auto">
            <a:xfrm flipV="1">
              <a:off x="5979584" y="33496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38" name="Line 1041"/>
            <p:cNvSpPr>
              <a:spLocks noChangeShapeType="1"/>
            </p:cNvSpPr>
            <p:nvPr/>
          </p:nvSpPr>
          <p:spPr bwMode="auto">
            <a:xfrm flipV="1">
              <a:off x="5979584" y="33305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39" name="Line 1042"/>
            <p:cNvSpPr>
              <a:spLocks noChangeShapeType="1"/>
            </p:cNvSpPr>
            <p:nvPr/>
          </p:nvSpPr>
          <p:spPr bwMode="auto">
            <a:xfrm flipV="1">
              <a:off x="5979584" y="330993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40" name="Line 1043"/>
            <p:cNvSpPr>
              <a:spLocks noChangeShapeType="1"/>
            </p:cNvSpPr>
            <p:nvPr/>
          </p:nvSpPr>
          <p:spPr bwMode="auto">
            <a:xfrm flipV="1">
              <a:off x="5979584" y="329088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41" name="Line 1044"/>
            <p:cNvSpPr>
              <a:spLocks noChangeShapeType="1"/>
            </p:cNvSpPr>
            <p:nvPr/>
          </p:nvSpPr>
          <p:spPr bwMode="auto">
            <a:xfrm flipV="1">
              <a:off x="5979584" y="327183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42" name="Line 1045"/>
            <p:cNvSpPr>
              <a:spLocks noChangeShapeType="1"/>
            </p:cNvSpPr>
            <p:nvPr/>
          </p:nvSpPr>
          <p:spPr bwMode="auto">
            <a:xfrm flipV="1">
              <a:off x="5979584" y="32527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43" name="Line 1046"/>
            <p:cNvSpPr>
              <a:spLocks noChangeShapeType="1"/>
            </p:cNvSpPr>
            <p:nvPr/>
          </p:nvSpPr>
          <p:spPr bwMode="auto">
            <a:xfrm flipV="1">
              <a:off x="5979584" y="32337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44" name="Line 1047"/>
            <p:cNvSpPr>
              <a:spLocks noChangeShapeType="1"/>
            </p:cNvSpPr>
            <p:nvPr/>
          </p:nvSpPr>
          <p:spPr bwMode="auto">
            <a:xfrm flipV="1">
              <a:off x="5979584" y="32146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45" name="Line 1048"/>
            <p:cNvSpPr>
              <a:spLocks noChangeShapeType="1"/>
            </p:cNvSpPr>
            <p:nvPr/>
          </p:nvSpPr>
          <p:spPr bwMode="auto">
            <a:xfrm flipV="1">
              <a:off x="5979584" y="31956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46" name="Line 1049"/>
            <p:cNvSpPr>
              <a:spLocks noChangeShapeType="1"/>
            </p:cNvSpPr>
            <p:nvPr/>
          </p:nvSpPr>
          <p:spPr bwMode="auto">
            <a:xfrm flipV="1">
              <a:off x="5979584" y="31765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47" name="Line 1050"/>
            <p:cNvSpPr>
              <a:spLocks noChangeShapeType="1"/>
            </p:cNvSpPr>
            <p:nvPr/>
          </p:nvSpPr>
          <p:spPr bwMode="auto">
            <a:xfrm flipV="1">
              <a:off x="5979584" y="31575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48" name="Line 1051"/>
            <p:cNvSpPr>
              <a:spLocks noChangeShapeType="1"/>
            </p:cNvSpPr>
            <p:nvPr/>
          </p:nvSpPr>
          <p:spPr bwMode="auto">
            <a:xfrm flipV="1">
              <a:off x="5979584" y="31384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49" name="Line 1052"/>
            <p:cNvSpPr>
              <a:spLocks noChangeShapeType="1"/>
            </p:cNvSpPr>
            <p:nvPr/>
          </p:nvSpPr>
          <p:spPr bwMode="auto">
            <a:xfrm flipV="1">
              <a:off x="5979584" y="311785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50" name="Line 1053"/>
            <p:cNvSpPr>
              <a:spLocks noChangeShapeType="1"/>
            </p:cNvSpPr>
            <p:nvPr/>
          </p:nvSpPr>
          <p:spPr bwMode="auto">
            <a:xfrm flipV="1">
              <a:off x="5979584" y="309880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51" name="Line 1054"/>
            <p:cNvSpPr>
              <a:spLocks noChangeShapeType="1"/>
            </p:cNvSpPr>
            <p:nvPr/>
          </p:nvSpPr>
          <p:spPr bwMode="auto">
            <a:xfrm flipV="1">
              <a:off x="5979584" y="3079752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52" name="Line 1055"/>
            <p:cNvSpPr>
              <a:spLocks noChangeShapeType="1"/>
            </p:cNvSpPr>
            <p:nvPr/>
          </p:nvSpPr>
          <p:spPr bwMode="auto">
            <a:xfrm flipV="1">
              <a:off x="5979584" y="30607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53" name="Line 1056"/>
            <p:cNvSpPr>
              <a:spLocks noChangeShapeType="1"/>
            </p:cNvSpPr>
            <p:nvPr/>
          </p:nvSpPr>
          <p:spPr bwMode="auto">
            <a:xfrm flipV="1">
              <a:off x="5979584" y="30416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54" name="Line 1057"/>
            <p:cNvSpPr>
              <a:spLocks noChangeShapeType="1"/>
            </p:cNvSpPr>
            <p:nvPr/>
          </p:nvSpPr>
          <p:spPr bwMode="auto">
            <a:xfrm flipV="1">
              <a:off x="5979584" y="30226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55" name="Line 1058"/>
            <p:cNvSpPr>
              <a:spLocks noChangeShapeType="1"/>
            </p:cNvSpPr>
            <p:nvPr/>
          </p:nvSpPr>
          <p:spPr bwMode="auto">
            <a:xfrm flipV="1">
              <a:off x="5979584" y="30035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56" name="Line 1059"/>
            <p:cNvSpPr>
              <a:spLocks noChangeShapeType="1"/>
            </p:cNvSpPr>
            <p:nvPr/>
          </p:nvSpPr>
          <p:spPr bwMode="auto">
            <a:xfrm flipV="1">
              <a:off x="5979584" y="29845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57" name="Line 1060"/>
            <p:cNvSpPr>
              <a:spLocks noChangeShapeType="1"/>
            </p:cNvSpPr>
            <p:nvPr/>
          </p:nvSpPr>
          <p:spPr bwMode="auto">
            <a:xfrm flipV="1">
              <a:off x="5979584" y="296545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58" name="Line 1061"/>
            <p:cNvSpPr>
              <a:spLocks noChangeShapeType="1"/>
            </p:cNvSpPr>
            <p:nvPr/>
          </p:nvSpPr>
          <p:spPr bwMode="auto">
            <a:xfrm flipV="1">
              <a:off x="5979584" y="2946402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59" name="Line 1062"/>
            <p:cNvSpPr>
              <a:spLocks noChangeShapeType="1"/>
            </p:cNvSpPr>
            <p:nvPr/>
          </p:nvSpPr>
          <p:spPr bwMode="auto">
            <a:xfrm flipV="1">
              <a:off x="5979584" y="292576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60" name="Line 1063"/>
            <p:cNvSpPr>
              <a:spLocks noChangeShapeType="1"/>
            </p:cNvSpPr>
            <p:nvPr/>
          </p:nvSpPr>
          <p:spPr bwMode="auto">
            <a:xfrm flipV="1">
              <a:off x="5979584" y="290671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61" name="Line 1064"/>
            <p:cNvSpPr>
              <a:spLocks noChangeShapeType="1"/>
            </p:cNvSpPr>
            <p:nvPr/>
          </p:nvSpPr>
          <p:spPr bwMode="auto">
            <a:xfrm flipV="1">
              <a:off x="5979584" y="288766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62" name="Line 1065"/>
            <p:cNvSpPr>
              <a:spLocks noChangeShapeType="1"/>
            </p:cNvSpPr>
            <p:nvPr/>
          </p:nvSpPr>
          <p:spPr bwMode="auto">
            <a:xfrm flipV="1">
              <a:off x="5979584" y="2868614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63" name="Line 1066"/>
            <p:cNvSpPr>
              <a:spLocks noChangeShapeType="1"/>
            </p:cNvSpPr>
            <p:nvPr/>
          </p:nvSpPr>
          <p:spPr bwMode="auto">
            <a:xfrm flipV="1">
              <a:off x="5979584" y="28495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64" name="Line 1067"/>
            <p:cNvSpPr>
              <a:spLocks noChangeShapeType="1"/>
            </p:cNvSpPr>
            <p:nvPr/>
          </p:nvSpPr>
          <p:spPr bwMode="auto">
            <a:xfrm flipV="1">
              <a:off x="5979584" y="28305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65" name="Line 1068"/>
            <p:cNvSpPr>
              <a:spLocks noChangeShapeType="1"/>
            </p:cNvSpPr>
            <p:nvPr/>
          </p:nvSpPr>
          <p:spPr bwMode="auto">
            <a:xfrm flipV="1">
              <a:off x="5979584" y="28114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66" name="Line 1069"/>
            <p:cNvSpPr>
              <a:spLocks noChangeShapeType="1"/>
            </p:cNvSpPr>
            <p:nvPr/>
          </p:nvSpPr>
          <p:spPr bwMode="auto">
            <a:xfrm flipV="1">
              <a:off x="5979584" y="27924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67" name="Line 1070"/>
            <p:cNvSpPr>
              <a:spLocks noChangeShapeType="1"/>
            </p:cNvSpPr>
            <p:nvPr/>
          </p:nvSpPr>
          <p:spPr bwMode="auto">
            <a:xfrm flipV="1">
              <a:off x="5979584" y="27733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68" name="Line 1071"/>
            <p:cNvSpPr>
              <a:spLocks noChangeShapeType="1"/>
            </p:cNvSpPr>
            <p:nvPr/>
          </p:nvSpPr>
          <p:spPr bwMode="auto">
            <a:xfrm flipV="1">
              <a:off x="5979584" y="275431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69" name="Line 1072"/>
            <p:cNvSpPr>
              <a:spLocks noChangeShapeType="1"/>
            </p:cNvSpPr>
            <p:nvPr/>
          </p:nvSpPr>
          <p:spPr bwMode="auto">
            <a:xfrm flipV="1">
              <a:off x="5979584" y="2735264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70" name="Line 1073"/>
            <p:cNvSpPr>
              <a:spLocks noChangeShapeType="1"/>
            </p:cNvSpPr>
            <p:nvPr/>
          </p:nvSpPr>
          <p:spPr bwMode="auto">
            <a:xfrm flipV="1">
              <a:off x="5979584" y="271462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71" name="Line 1074"/>
            <p:cNvSpPr>
              <a:spLocks noChangeShapeType="1"/>
            </p:cNvSpPr>
            <p:nvPr/>
          </p:nvSpPr>
          <p:spPr bwMode="auto">
            <a:xfrm flipV="1">
              <a:off x="5979584" y="269557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72" name="Line 1075"/>
            <p:cNvSpPr>
              <a:spLocks noChangeShapeType="1"/>
            </p:cNvSpPr>
            <p:nvPr/>
          </p:nvSpPr>
          <p:spPr bwMode="auto">
            <a:xfrm flipV="1">
              <a:off x="5979584" y="2676527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73" name="Line 1076"/>
            <p:cNvSpPr>
              <a:spLocks noChangeShapeType="1"/>
            </p:cNvSpPr>
            <p:nvPr/>
          </p:nvSpPr>
          <p:spPr bwMode="auto">
            <a:xfrm flipV="1">
              <a:off x="5979584" y="26574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74" name="Line 1077"/>
            <p:cNvSpPr>
              <a:spLocks noChangeShapeType="1"/>
            </p:cNvSpPr>
            <p:nvPr/>
          </p:nvSpPr>
          <p:spPr bwMode="auto">
            <a:xfrm flipV="1">
              <a:off x="5979584" y="26384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75" name="Line 1078"/>
            <p:cNvSpPr>
              <a:spLocks noChangeShapeType="1"/>
            </p:cNvSpPr>
            <p:nvPr/>
          </p:nvSpPr>
          <p:spPr bwMode="auto">
            <a:xfrm flipV="1">
              <a:off x="5979584" y="26193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76" name="Line 1079"/>
            <p:cNvSpPr>
              <a:spLocks noChangeShapeType="1"/>
            </p:cNvSpPr>
            <p:nvPr/>
          </p:nvSpPr>
          <p:spPr bwMode="auto">
            <a:xfrm flipV="1">
              <a:off x="5979584" y="26003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77" name="Line 1080"/>
            <p:cNvSpPr>
              <a:spLocks noChangeShapeType="1"/>
            </p:cNvSpPr>
            <p:nvPr/>
          </p:nvSpPr>
          <p:spPr bwMode="auto">
            <a:xfrm flipV="1">
              <a:off x="5979584" y="25812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78" name="Line 1081"/>
            <p:cNvSpPr>
              <a:spLocks noChangeShapeType="1"/>
            </p:cNvSpPr>
            <p:nvPr/>
          </p:nvSpPr>
          <p:spPr bwMode="auto">
            <a:xfrm flipV="1">
              <a:off x="5979584" y="256222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79" name="Line 1082"/>
            <p:cNvSpPr>
              <a:spLocks noChangeShapeType="1"/>
            </p:cNvSpPr>
            <p:nvPr/>
          </p:nvSpPr>
          <p:spPr bwMode="auto">
            <a:xfrm flipV="1">
              <a:off x="5979584" y="2543177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80" name="Line 1083"/>
            <p:cNvSpPr>
              <a:spLocks noChangeShapeType="1"/>
            </p:cNvSpPr>
            <p:nvPr/>
          </p:nvSpPr>
          <p:spPr bwMode="auto">
            <a:xfrm flipV="1">
              <a:off x="5979584" y="252253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81" name="Line 1084"/>
            <p:cNvSpPr>
              <a:spLocks noChangeShapeType="1"/>
            </p:cNvSpPr>
            <p:nvPr/>
          </p:nvSpPr>
          <p:spPr bwMode="auto">
            <a:xfrm flipV="1">
              <a:off x="5979584" y="250348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82" name="Line 1085"/>
            <p:cNvSpPr>
              <a:spLocks noChangeShapeType="1"/>
            </p:cNvSpPr>
            <p:nvPr/>
          </p:nvSpPr>
          <p:spPr bwMode="auto">
            <a:xfrm flipV="1">
              <a:off x="5979584" y="2484439"/>
              <a:ext cx="1588" cy="4763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83" name="Line 1086"/>
            <p:cNvSpPr>
              <a:spLocks noChangeShapeType="1"/>
            </p:cNvSpPr>
            <p:nvPr/>
          </p:nvSpPr>
          <p:spPr bwMode="auto">
            <a:xfrm flipV="1">
              <a:off x="5979584" y="24653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84" name="Line 1087"/>
            <p:cNvSpPr>
              <a:spLocks noChangeShapeType="1"/>
            </p:cNvSpPr>
            <p:nvPr/>
          </p:nvSpPr>
          <p:spPr bwMode="auto">
            <a:xfrm flipV="1">
              <a:off x="5979584" y="24463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85" name="Line 1088"/>
            <p:cNvSpPr>
              <a:spLocks noChangeShapeType="1"/>
            </p:cNvSpPr>
            <p:nvPr/>
          </p:nvSpPr>
          <p:spPr bwMode="auto">
            <a:xfrm flipV="1">
              <a:off x="5979584" y="24272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86" name="Line 1089"/>
            <p:cNvSpPr>
              <a:spLocks noChangeShapeType="1"/>
            </p:cNvSpPr>
            <p:nvPr/>
          </p:nvSpPr>
          <p:spPr bwMode="auto">
            <a:xfrm flipV="1">
              <a:off x="5979584" y="24082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87" name="Line 1090"/>
            <p:cNvSpPr>
              <a:spLocks noChangeShapeType="1"/>
            </p:cNvSpPr>
            <p:nvPr/>
          </p:nvSpPr>
          <p:spPr bwMode="auto">
            <a:xfrm flipV="1">
              <a:off x="5979584" y="23891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88" name="Line 1091"/>
            <p:cNvSpPr>
              <a:spLocks noChangeShapeType="1"/>
            </p:cNvSpPr>
            <p:nvPr/>
          </p:nvSpPr>
          <p:spPr bwMode="auto">
            <a:xfrm flipV="1">
              <a:off x="5979584" y="237013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89" name="Line 1092"/>
            <p:cNvSpPr>
              <a:spLocks noChangeShapeType="1"/>
            </p:cNvSpPr>
            <p:nvPr/>
          </p:nvSpPr>
          <p:spPr bwMode="auto">
            <a:xfrm flipV="1">
              <a:off x="5979584" y="2351089"/>
              <a:ext cx="1588" cy="3175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90" name="Line 1093"/>
            <p:cNvSpPr>
              <a:spLocks noChangeShapeType="1"/>
            </p:cNvSpPr>
            <p:nvPr/>
          </p:nvSpPr>
          <p:spPr bwMode="auto">
            <a:xfrm flipV="1">
              <a:off x="5979584" y="2333627"/>
              <a:ext cx="1588" cy="1588"/>
            </a:xfrm>
            <a:prstGeom prst="line">
              <a:avLst/>
            </a:prstGeom>
            <a:noFill/>
            <a:ln w="14288">
              <a:solidFill>
                <a:srgbClr val="8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91" name="Freeform 1094"/>
            <p:cNvSpPr>
              <a:spLocks/>
            </p:cNvSpPr>
            <p:nvPr/>
          </p:nvSpPr>
          <p:spPr bwMode="auto">
            <a:xfrm>
              <a:off x="5379509" y="4432302"/>
              <a:ext cx="312738" cy="92075"/>
            </a:xfrm>
            <a:custGeom>
              <a:avLst/>
              <a:gdLst>
                <a:gd name="T0" fmla="*/ 38 w 341"/>
                <a:gd name="T1" fmla="*/ 5 h 102"/>
                <a:gd name="T2" fmla="*/ 0 w 341"/>
                <a:gd name="T3" fmla="*/ 5 h 102"/>
                <a:gd name="T4" fmla="*/ 29 w 341"/>
                <a:gd name="T5" fmla="*/ 0 h 102"/>
                <a:gd name="T6" fmla="*/ 29 w 341"/>
                <a:gd name="T7" fmla="*/ 11 h 102"/>
                <a:gd name="T8" fmla="*/ 0 w 341"/>
                <a:gd name="T9" fmla="*/ 5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1" h="102">
                  <a:moveTo>
                    <a:pt x="341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2225">
              <a:solidFill>
                <a:srgbClr val="C0C0C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92" name="Freeform 1095"/>
            <p:cNvSpPr>
              <a:spLocks/>
            </p:cNvSpPr>
            <p:nvPr/>
          </p:nvSpPr>
          <p:spPr bwMode="auto">
            <a:xfrm>
              <a:off x="5379509" y="4432302"/>
              <a:ext cx="234950" cy="92075"/>
            </a:xfrm>
            <a:custGeom>
              <a:avLst/>
              <a:gdLst>
                <a:gd name="T0" fmla="*/ 0 w 295"/>
                <a:gd name="T1" fmla="*/ 3 h 118"/>
                <a:gd name="T2" fmla="*/ 19 w 295"/>
                <a:gd name="T3" fmla="*/ 0 h 118"/>
                <a:gd name="T4" fmla="*/ 19 w 295"/>
                <a:gd name="T5" fmla="*/ 7 h 118"/>
                <a:gd name="T6" fmla="*/ 0 w 295"/>
                <a:gd name="T7" fmla="*/ 3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noFill/>
            <a:ln w="22225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93" name="Freeform 1096"/>
            <p:cNvSpPr>
              <a:spLocks/>
            </p:cNvSpPr>
            <p:nvPr/>
          </p:nvSpPr>
          <p:spPr bwMode="auto">
            <a:xfrm>
              <a:off x="5379509" y="3890964"/>
              <a:ext cx="312738" cy="93663"/>
            </a:xfrm>
            <a:custGeom>
              <a:avLst/>
              <a:gdLst>
                <a:gd name="T0" fmla="*/ 38 w 341"/>
                <a:gd name="T1" fmla="*/ 6 h 102"/>
                <a:gd name="T2" fmla="*/ 0 w 341"/>
                <a:gd name="T3" fmla="*/ 6 h 102"/>
                <a:gd name="T4" fmla="*/ 29 w 341"/>
                <a:gd name="T5" fmla="*/ 0 h 102"/>
                <a:gd name="T6" fmla="*/ 29 w 341"/>
                <a:gd name="T7" fmla="*/ 12 h 102"/>
                <a:gd name="T8" fmla="*/ 0 w 341"/>
                <a:gd name="T9" fmla="*/ 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41" h="102">
                  <a:moveTo>
                    <a:pt x="341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2225">
              <a:solidFill>
                <a:srgbClr val="C0C0C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94" name="Freeform 1097"/>
            <p:cNvSpPr>
              <a:spLocks/>
            </p:cNvSpPr>
            <p:nvPr/>
          </p:nvSpPr>
          <p:spPr bwMode="auto">
            <a:xfrm>
              <a:off x="5379509" y="3890964"/>
              <a:ext cx="234950" cy="93663"/>
            </a:xfrm>
            <a:custGeom>
              <a:avLst/>
              <a:gdLst>
                <a:gd name="T0" fmla="*/ 0 w 295"/>
                <a:gd name="T1" fmla="*/ 4 h 118"/>
                <a:gd name="T2" fmla="*/ 19 w 295"/>
                <a:gd name="T3" fmla="*/ 0 h 118"/>
                <a:gd name="T4" fmla="*/ 19 w 295"/>
                <a:gd name="T5" fmla="*/ 8 h 118"/>
                <a:gd name="T6" fmla="*/ 0 w 295"/>
                <a:gd name="T7" fmla="*/ 4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noFill/>
            <a:ln w="22225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95" name="Freeform 1098"/>
            <p:cNvSpPr>
              <a:spLocks/>
            </p:cNvSpPr>
            <p:nvPr/>
          </p:nvSpPr>
          <p:spPr bwMode="auto">
            <a:xfrm>
              <a:off x="5379509" y="3733802"/>
              <a:ext cx="695325" cy="93663"/>
            </a:xfrm>
            <a:custGeom>
              <a:avLst/>
              <a:gdLst>
                <a:gd name="T0" fmla="*/ 84 w 759"/>
                <a:gd name="T1" fmla="*/ 6 h 102"/>
                <a:gd name="T2" fmla="*/ 0 w 759"/>
                <a:gd name="T3" fmla="*/ 6 h 102"/>
                <a:gd name="T4" fmla="*/ 28 w 759"/>
                <a:gd name="T5" fmla="*/ 0 h 102"/>
                <a:gd name="T6" fmla="*/ 28 w 759"/>
                <a:gd name="T7" fmla="*/ 12 h 102"/>
                <a:gd name="T8" fmla="*/ 0 w 759"/>
                <a:gd name="T9" fmla="*/ 6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9" h="102">
                  <a:moveTo>
                    <a:pt x="759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solidFill>
              <a:schemeClr val="tx1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96" name="Freeform 1099"/>
            <p:cNvSpPr>
              <a:spLocks/>
            </p:cNvSpPr>
            <p:nvPr/>
          </p:nvSpPr>
          <p:spPr bwMode="auto">
            <a:xfrm>
              <a:off x="5379509" y="3733802"/>
              <a:ext cx="234950" cy="93663"/>
            </a:xfrm>
            <a:custGeom>
              <a:avLst/>
              <a:gdLst>
                <a:gd name="T0" fmla="*/ 0 w 295"/>
                <a:gd name="T1" fmla="*/ 4 h 118"/>
                <a:gd name="T2" fmla="*/ 19 w 295"/>
                <a:gd name="T3" fmla="*/ 0 h 118"/>
                <a:gd name="T4" fmla="*/ 19 w 295"/>
                <a:gd name="T5" fmla="*/ 8 h 118"/>
                <a:gd name="T6" fmla="*/ 0 w 295"/>
                <a:gd name="T7" fmla="*/ 4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97" name="Freeform 1100"/>
            <p:cNvSpPr>
              <a:spLocks/>
            </p:cNvSpPr>
            <p:nvPr/>
          </p:nvSpPr>
          <p:spPr bwMode="auto">
            <a:xfrm>
              <a:off x="5379509" y="3681414"/>
              <a:ext cx="906463" cy="92075"/>
            </a:xfrm>
            <a:custGeom>
              <a:avLst/>
              <a:gdLst>
                <a:gd name="T0" fmla="*/ 109 w 991"/>
                <a:gd name="T1" fmla="*/ 5 h 102"/>
                <a:gd name="T2" fmla="*/ 0 w 991"/>
                <a:gd name="T3" fmla="*/ 5 h 102"/>
                <a:gd name="T4" fmla="*/ 28 w 991"/>
                <a:gd name="T5" fmla="*/ 0 h 102"/>
                <a:gd name="T6" fmla="*/ 28 w 991"/>
                <a:gd name="T7" fmla="*/ 11 h 102"/>
                <a:gd name="T8" fmla="*/ 0 w 991"/>
                <a:gd name="T9" fmla="*/ 5 h 1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91" h="102">
                  <a:moveTo>
                    <a:pt x="991" y="51"/>
                  </a:moveTo>
                  <a:lnTo>
                    <a:pt x="0" y="51"/>
                  </a:lnTo>
                  <a:lnTo>
                    <a:pt x="256" y="0"/>
                  </a:lnTo>
                  <a:lnTo>
                    <a:pt x="256" y="102"/>
                  </a:lnTo>
                  <a:lnTo>
                    <a:pt x="0" y="51"/>
                  </a:lnTo>
                </a:path>
              </a:pathLst>
            </a:custGeom>
            <a:noFill/>
            <a:ln w="22225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98" name="Freeform 1101"/>
            <p:cNvSpPr>
              <a:spLocks/>
            </p:cNvSpPr>
            <p:nvPr/>
          </p:nvSpPr>
          <p:spPr bwMode="auto">
            <a:xfrm>
              <a:off x="5379509" y="3681414"/>
              <a:ext cx="234950" cy="92075"/>
            </a:xfrm>
            <a:custGeom>
              <a:avLst/>
              <a:gdLst>
                <a:gd name="T0" fmla="*/ 0 w 295"/>
                <a:gd name="T1" fmla="*/ 3 h 118"/>
                <a:gd name="T2" fmla="*/ 19 w 295"/>
                <a:gd name="T3" fmla="*/ 0 h 118"/>
                <a:gd name="T4" fmla="*/ 19 w 295"/>
                <a:gd name="T5" fmla="*/ 7 h 118"/>
                <a:gd name="T6" fmla="*/ 0 w 295"/>
                <a:gd name="T7" fmla="*/ 3 h 1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95" h="118">
                  <a:moveTo>
                    <a:pt x="0" y="59"/>
                  </a:moveTo>
                  <a:lnTo>
                    <a:pt x="295" y="0"/>
                  </a:lnTo>
                  <a:lnTo>
                    <a:pt x="295" y="118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800000"/>
            </a:solidFill>
            <a:ln w="22225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9999" name="Freeform 1102"/>
            <p:cNvSpPr>
              <a:spLocks/>
            </p:cNvSpPr>
            <p:nvPr/>
          </p:nvSpPr>
          <p:spPr bwMode="auto">
            <a:xfrm>
              <a:off x="6239934" y="3727452"/>
              <a:ext cx="93663" cy="2352675"/>
            </a:xfrm>
            <a:custGeom>
              <a:avLst/>
              <a:gdLst>
                <a:gd name="T0" fmla="*/ 6 w 102"/>
                <a:gd name="T1" fmla="*/ 0 h 2572"/>
                <a:gd name="T2" fmla="*/ 6 w 102"/>
                <a:gd name="T3" fmla="*/ 283 h 2572"/>
                <a:gd name="T4" fmla="*/ 0 w 102"/>
                <a:gd name="T5" fmla="*/ 255 h 2572"/>
                <a:gd name="T6" fmla="*/ 12 w 102"/>
                <a:gd name="T7" fmla="*/ 255 h 2572"/>
                <a:gd name="T8" fmla="*/ 6 w 102"/>
                <a:gd name="T9" fmla="*/ 283 h 25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" h="2572">
                  <a:moveTo>
                    <a:pt x="51" y="0"/>
                  </a:moveTo>
                  <a:lnTo>
                    <a:pt x="51" y="2572"/>
                  </a:lnTo>
                  <a:lnTo>
                    <a:pt x="0" y="2316"/>
                  </a:lnTo>
                  <a:lnTo>
                    <a:pt x="102" y="2316"/>
                  </a:lnTo>
                  <a:lnTo>
                    <a:pt x="51" y="2572"/>
                  </a:lnTo>
                </a:path>
              </a:pathLst>
            </a:custGeom>
            <a:noFill/>
            <a:ln w="22225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00" name="Freeform 1103"/>
            <p:cNvSpPr>
              <a:spLocks/>
            </p:cNvSpPr>
            <p:nvPr/>
          </p:nvSpPr>
          <p:spPr bwMode="auto">
            <a:xfrm>
              <a:off x="6239934" y="5845177"/>
              <a:ext cx="93663" cy="234950"/>
            </a:xfrm>
            <a:custGeom>
              <a:avLst/>
              <a:gdLst>
                <a:gd name="T0" fmla="*/ 4 w 117"/>
                <a:gd name="T1" fmla="*/ 19 h 295"/>
                <a:gd name="T2" fmla="*/ 0 w 117"/>
                <a:gd name="T3" fmla="*/ 0 h 295"/>
                <a:gd name="T4" fmla="*/ 8 w 117"/>
                <a:gd name="T5" fmla="*/ 0 h 295"/>
                <a:gd name="T6" fmla="*/ 4 w 117"/>
                <a:gd name="T7" fmla="*/ 19 h 29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7" h="295">
                  <a:moveTo>
                    <a:pt x="58" y="295"/>
                  </a:moveTo>
                  <a:lnTo>
                    <a:pt x="0" y="0"/>
                  </a:lnTo>
                  <a:lnTo>
                    <a:pt x="117" y="0"/>
                  </a:lnTo>
                  <a:lnTo>
                    <a:pt x="58" y="295"/>
                  </a:lnTo>
                  <a:close/>
                </a:path>
              </a:pathLst>
            </a:custGeom>
            <a:noFill/>
            <a:ln w="22225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800000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01" name="Freeform 1104"/>
            <p:cNvSpPr>
              <a:spLocks/>
            </p:cNvSpPr>
            <p:nvPr/>
          </p:nvSpPr>
          <p:spPr bwMode="auto">
            <a:xfrm>
              <a:off x="6041497" y="3781427"/>
              <a:ext cx="93663" cy="2298700"/>
            </a:xfrm>
            <a:custGeom>
              <a:avLst/>
              <a:gdLst>
                <a:gd name="T0" fmla="*/ 6 w 102"/>
                <a:gd name="T1" fmla="*/ 0 h 2514"/>
                <a:gd name="T2" fmla="*/ 6 w 102"/>
                <a:gd name="T3" fmla="*/ 276 h 2514"/>
                <a:gd name="T4" fmla="*/ 0 w 102"/>
                <a:gd name="T5" fmla="*/ 248 h 2514"/>
                <a:gd name="T6" fmla="*/ 12 w 102"/>
                <a:gd name="T7" fmla="*/ 248 h 2514"/>
                <a:gd name="T8" fmla="*/ 6 w 102"/>
                <a:gd name="T9" fmla="*/ 276 h 25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" h="2514">
                  <a:moveTo>
                    <a:pt x="51" y="0"/>
                  </a:moveTo>
                  <a:lnTo>
                    <a:pt x="51" y="2514"/>
                  </a:lnTo>
                  <a:lnTo>
                    <a:pt x="0" y="2258"/>
                  </a:lnTo>
                  <a:lnTo>
                    <a:pt x="102" y="2258"/>
                  </a:lnTo>
                  <a:lnTo>
                    <a:pt x="51" y="2514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02" name="Freeform 1105"/>
            <p:cNvSpPr>
              <a:spLocks/>
            </p:cNvSpPr>
            <p:nvPr/>
          </p:nvSpPr>
          <p:spPr bwMode="auto">
            <a:xfrm>
              <a:off x="6041497" y="5845177"/>
              <a:ext cx="93663" cy="234950"/>
            </a:xfrm>
            <a:custGeom>
              <a:avLst/>
              <a:gdLst>
                <a:gd name="T0" fmla="*/ 4 w 117"/>
                <a:gd name="T1" fmla="*/ 19 h 295"/>
                <a:gd name="T2" fmla="*/ 0 w 117"/>
                <a:gd name="T3" fmla="*/ 0 h 295"/>
                <a:gd name="T4" fmla="*/ 8 w 117"/>
                <a:gd name="T5" fmla="*/ 0 h 295"/>
                <a:gd name="T6" fmla="*/ 4 w 117"/>
                <a:gd name="T7" fmla="*/ 19 h 29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7" h="295">
                  <a:moveTo>
                    <a:pt x="58" y="295"/>
                  </a:moveTo>
                  <a:lnTo>
                    <a:pt x="0" y="0"/>
                  </a:lnTo>
                  <a:lnTo>
                    <a:pt x="117" y="0"/>
                  </a:lnTo>
                  <a:lnTo>
                    <a:pt x="58" y="295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</a:ex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30003" name="Rectangle 1106"/>
            <p:cNvSpPr>
              <a:spLocks noChangeArrowheads="1"/>
            </p:cNvSpPr>
            <p:nvPr/>
          </p:nvSpPr>
          <p:spPr bwMode="auto">
            <a:xfrm>
              <a:off x="5454122" y="2393952"/>
              <a:ext cx="2017713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700" dirty="0">
                  <a:solidFill>
                    <a:srgbClr val="800000"/>
                  </a:solidFill>
                </a:rPr>
                <a:t>Select 1/2 best lines </a:t>
              </a:r>
              <a:endParaRPr lang="en-GB" altLang="de-DE" dirty="0"/>
            </a:p>
          </p:txBody>
        </p:sp>
        <p:sp>
          <p:nvSpPr>
            <p:cNvPr id="30004" name="Rectangle 1107"/>
            <p:cNvSpPr>
              <a:spLocks noChangeArrowheads="1"/>
            </p:cNvSpPr>
            <p:nvPr/>
          </p:nvSpPr>
          <p:spPr bwMode="auto">
            <a:xfrm>
              <a:off x="5454122" y="2584452"/>
              <a:ext cx="2447925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de-DE" sz="1700" dirty="0">
                  <a:solidFill>
                    <a:srgbClr val="800000"/>
                  </a:solidFill>
                </a:rPr>
                <a:t>according 3rd year's data</a:t>
              </a:r>
              <a:endParaRPr lang="en-GB" altLang="de-DE" dirty="0"/>
            </a:p>
          </p:txBody>
        </p:sp>
      </p:grpSp>
      <p:cxnSp>
        <p:nvCxnSpPr>
          <p:cNvPr id="9" name="Straight Arrow Connector 8"/>
          <p:cNvCxnSpPr/>
          <p:nvPr/>
        </p:nvCxnSpPr>
        <p:spPr>
          <a:xfrm>
            <a:off x="3204000" y="3672000"/>
            <a:ext cx="4896000" cy="22535"/>
          </a:xfrm>
          <a:prstGeom prst="straightConnector1">
            <a:avLst/>
          </a:prstGeom>
          <a:ln w="12700">
            <a:solidFill>
              <a:srgbClr val="0000FF"/>
            </a:solidFill>
            <a:prstDash val="dash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0" name="Oval 559"/>
          <p:cNvSpPr/>
          <p:nvPr/>
        </p:nvSpPr>
        <p:spPr>
          <a:xfrm>
            <a:off x="9333125" y="3543452"/>
            <a:ext cx="93600" cy="93600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1" name="Oval 560"/>
          <p:cNvSpPr/>
          <p:nvPr/>
        </p:nvSpPr>
        <p:spPr>
          <a:xfrm>
            <a:off x="8895931" y="3932395"/>
            <a:ext cx="93600" cy="93600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2" name="Oval 561"/>
          <p:cNvSpPr/>
          <p:nvPr/>
        </p:nvSpPr>
        <p:spPr>
          <a:xfrm>
            <a:off x="8655857" y="4034780"/>
            <a:ext cx="93600" cy="93600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3" name="Oval 562"/>
          <p:cNvSpPr/>
          <p:nvPr/>
        </p:nvSpPr>
        <p:spPr>
          <a:xfrm>
            <a:off x="3130622" y="3254539"/>
            <a:ext cx="93600" cy="93600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4" name="Oval 563"/>
          <p:cNvSpPr/>
          <p:nvPr/>
        </p:nvSpPr>
        <p:spPr>
          <a:xfrm>
            <a:off x="3363635" y="3561693"/>
            <a:ext cx="93600" cy="93600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5" name="Oval 564"/>
          <p:cNvSpPr/>
          <p:nvPr/>
        </p:nvSpPr>
        <p:spPr>
          <a:xfrm>
            <a:off x="2929383" y="4048902"/>
            <a:ext cx="93600" cy="93600"/>
          </a:xfrm>
          <a:prstGeom prst="ellipse">
            <a:avLst/>
          </a:prstGeom>
          <a:noFill/>
          <a:ln w="28575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6" name="Line 801"/>
          <p:cNvSpPr>
            <a:spLocks noChangeShapeType="1"/>
          </p:cNvSpPr>
          <p:nvPr/>
        </p:nvSpPr>
        <p:spPr bwMode="auto">
          <a:xfrm>
            <a:off x="8100000" y="3304800"/>
            <a:ext cx="3743325" cy="0"/>
          </a:xfrm>
          <a:prstGeom prst="line">
            <a:avLst/>
          </a:prstGeom>
          <a:noFill/>
          <a:ln w="3175">
            <a:solidFill>
              <a:schemeClr val="tx1"/>
            </a:solidFill>
            <a:prstDash val="lgDashDot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71368" y="40028"/>
            <a:ext cx="12029935" cy="20313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Left side: Select based on current-season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seasons. We should have done it, yet, we did not. Three such steps would have led to a mean of winners (Y-axis) of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42.5 </a:t>
            </a:r>
            <a:r>
              <a:rPr lang="en-GB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/ha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Right side: Select based on current-season data alone (this we did). Three steps led to a mean of selected ones (Y-axis) of only 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41.0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/ha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inbred line KT47 would not have lost in the second season if judged by its mean value across season 1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2, instead of judging it by second-season data alone.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selection was based on data from all four seasons (3 locations each), then even one different line would have been taken; mean of three then-best is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43.2 </a:t>
            </a:r>
            <a:r>
              <a:rPr lang="en-GB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/ha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 rot="21411251">
            <a:off x="3197491" y="4332892"/>
            <a:ext cx="4286065" cy="14773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did not discuss how to weigh data from early seasons (probably rather small plots, few replicates) </a:t>
            </a: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data from later seasons (large plots, more reps.).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10.32614/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CRAN.package.selection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gain</a:t>
            </a:r>
          </a:p>
        </p:txBody>
      </p:sp>
      <p:sp>
        <p:nvSpPr>
          <p:cNvPr id="558" name="Textfeld 5"/>
          <p:cNvSpPr txBox="1"/>
          <p:nvPr/>
        </p:nvSpPr>
        <p:spPr>
          <a:xfrm>
            <a:off x="5850201" y="6301818"/>
            <a:ext cx="78217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16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730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 rechteckige Legende 4"/>
          <p:cNvSpPr/>
          <p:nvPr/>
        </p:nvSpPr>
        <p:spPr>
          <a:xfrm>
            <a:off x="96000" y="5858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04316" y="331935"/>
            <a:ext cx="11207717" cy="452431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Multistep selection is useful, if you organize data so that fresh data is ready-to-analyse together with data from earlier years as soon as the current step of selection has to be done.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Some of the Problems* to solve: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Ultimate data set may not be orthogonal; not all candidates will be tested in all seasons; not all traits will have been assesses in all seasons. Generations may differ, e.g. in line breeding, data from F2:3-lines, F2:3-families (partial bulks) and from F2:5 (partial bulks) are judged together although plot size, replicate number, residual heterosis, plot heterogeneity of ‘same’ candidates differ across seasons. In clone breeding, data from seed-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sown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plants, from tuber-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planted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plants, from small and large plots may have to be judged in joint analyses.</a:t>
            </a:r>
          </a:p>
        </p:txBody>
      </p:sp>
      <p:sp>
        <p:nvSpPr>
          <p:cNvPr id="5" name="Textfeld 5">
            <a:extLst>
              <a:ext uri="{FF2B5EF4-FFF2-40B4-BE49-F238E27FC236}">
                <a16:creationId xmlns:a16="http://schemas.microsoft.com/office/drawing/2014/main" id="{C54DC5BB-4C73-439B-B987-4AA83C9A6A79}"/>
              </a:ext>
            </a:extLst>
          </p:cNvPr>
          <p:cNvSpPr txBox="1"/>
          <p:nvPr/>
        </p:nvSpPr>
        <p:spPr>
          <a:xfrm>
            <a:off x="11483266" y="6346567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17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BCF47A-757E-4704-9A8E-28190FBA3629}"/>
              </a:ext>
            </a:extLst>
          </p:cNvPr>
          <p:cNvSpPr txBox="1"/>
          <p:nvPr/>
        </p:nvSpPr>
        <p:spPr>
          <a:xfrm>
            <a:off x="404316" y="5011445"/>
            <a:ext cx="3572880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*problems are sometimes named challenges, although they are still what they are.</a:t>
            </a:r>
          </a:p>
        </p:txBody>
      </p:sp>
    </p:spTree>
    <p:extLst>
      <p:ext uri="{BB962C8B-B14F-4D97-AF65-F5344CB8AC3E}">
        <p14:creationId xmlns:p14="http://schemas.microsoft.com/office/powerpoint/2010/main" val="1486609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G(b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51" y="96851"/>
            <a:ext cx="8299450" cy="179546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409" y="1938337"/>
            <a:ext cx="8108252" cy="4771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8463780" y="96851"/>
            <a:ext cx="3671069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Rutkoski, Jessica E., 2019.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https://doi.org/10.1016/bs.agron.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2019.05.001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63781" y="1141516"/>
            <a:ext cx="3671068" cy="390876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‚Time is money‘, a phrase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popula-rized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by Benjamin Franklin, one of the founding fathers of the USA.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we achieve the same gain in half the time, then we've had double the success, haven't we?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Let us divide Gain by Time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lenght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of cycle … usually counted ‚from crossing until using the improved genotypes for crossing again‘).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G = (</a:t>
            </a:r>
            <a:r>
              <a:rPr lang="en-GB" sz="3200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GB" sz="3200" dirty="0">
                <a:solidFill>
                  <a:srgbClr val="F8F2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GB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sz="3200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) / </a:t>
            </a: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endParaRPr lang="en-GB" sz="3200" baseline="-25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6957" y="5986463"/>
            <a:ext cx="8225363" cy="604837"/>
          </a:xfrm>
          <a:prstGeom prst="rect">
            <a:avLst/>
          </a:prstGeom>
          <a:noFill/>
          <a:ln>
            <a:solidFill>
              <a:srgbClr val="80008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0" y="5343525"/>
            <a:ext cx="8405661" cy="603116"/>
          </a:xfrm>
          <a:prstGeom prst="rect">
            <a:avLst/>
          </a:prstGeom>
          <a:solidFill>
            <a:srgbClr val="FFFFFF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0" name="Straight Arrow Connector 9"/>
          <p:cNvCxnSpPr>
            <a:stCxn id="3" idx="2"/>
            <a:endCxn id="8" idx="0"/>
          </p:cNvCxnSpPr>
          <p:nvPr/>
        </p:nvCxnSpPr>
        <p:spPr>
          <a:xfrm flipH="1">
            <a:off x="4259639" y="1892314"/>
            <a:ext cx="1737" cy="4094149"/>
          </a:xfrm>
          <a:prstGeom prst="straightConnector1">
            <a:avLst/>
          </a:prstGeom>
          <a:ln w="28575">
            <a:solidFill>
              <a:srgbClr val="800080"/>
            </a:solidFill>
            <a:headEnd type="triangle" w="lg" len="lg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3780" y="5126923"/>
            <a:ext cx="3652946" cy="14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8" name="Curved Down Arrow 17"/>
          <p:cNvSpPr/>
          <p:nvPr/>
        </p:nvSpPr>
        <p:spPr>
          <a:xfrm rot="21291762">
            <a:off x="8769767" y="4914463"/>
            <a:ext cx="1535768" cy="374233"/>
          </a:xfrm>
          <a:prstGeom prst="curved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Curved Down Arrow 19"/>
          <p:cNvSpPr/>
          <p:nvPr/>
        </p:nvSpPr>
        <p:spPr>
          <a:xfrm rot="271197">
            <a:off x="10249636" y="4907490"/>
            <a:ext cx="1535768" cy="374233"/>
          </a:xfrm>
          <a:prstGeom prst="curved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Textfeld 5">
            <a:extLst>
              <a:ext uri="{FF2B5EF4-FFF2-40B4-BE49-F238E27FC236}">
                <a16:creationId xmlns:a16="http://schemas.microsoft.com/office/drawing/2014/main" id="{0E4BE38A-D671-4B47-B27C-E9B3A39A3079}"/>
              </a:ext>
            </a:extLst>
          </p:cNvPr>
          <p:cNvSpPr txBox="1"/>
          <p:nvPr/>
        </p:nvSpPr>
        <p:spPr>
          <a:xfrm>
            <a:off x="7778371" y="18111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18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764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671"/>
          <p:cNvGrpSpPr>
            <a:grpSpLocks/>
          </p:cNvGrpSpPr>
          <p:nvPr/>
        </p:nvGrpSpPr>
        <p:grpSpPr bwMode="auto">
          <a:xfrm>
            <a:off x="316187" y="919873"/>
            <a:ext cx="2540000" cy="874184"/>
            <a:chOff x="432" y="1118"/>
            <a:chExt cx="1200" cy="413"/>
          </a:xfrm>
        </p:grpSpPr>
        <p:sp>
          <p:nvSpPr>
            <p:cNvPr id="10" name="Rectangle 230"/>
            <p:cNvSpPr>
              <a:spLocks noChangeArrowheads="1"/>
            </p:cNvSpPr>
            <p:nvPr/>
          </p:nvSpPr>
          <p:spPr bwMode="auto">
            <a:xfrm>
              <a:off x="432" y="1118"/>
              <a:ext cx="1200" cy="41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AutoShape 231"/>
            <p:cNvSpPr>
              <a:spLocks noChangeArrowheads="1"/>
            </p:cNvSpPr>
            <p:nvPr/>
          </p:nvSpPr>
          <p:spPr bwMode="auto">
            <a:xfrm rot="5400000">
              <a:off x="1248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AutoShape 232"/>
            <p:cNvSpPr>
              <a:spLocks noChangeArrowheads="1"/>
            </p:cNvSpPr>
            <p:nvPr/>
          </p:nvSpPr>
          <p:spPr bwMode="auto">
            <a:xfrm rot="5400000">
              <a:off x="1152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AutoShape 233"/>
            <p:cNvSpPr>
              <a:spLocks noChangeArrowheads="1"/>
            </p:cNvSpPr>
            <p:nvPr/>
          </p:nvSpPr>
          <p:spPr bwMode="auto">
            <a:xfrm rot="5400000">
              <a:off x="1056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AutoShape 234"/>
            <p:cNvSpPr>
              <a:spLocks noChangeArrowheads="1"/>
            </p:cNvSpPr>
            <p:nvPr/>
          </p:nvSpPr>
          <p:spPr bwMode="auto">
            <a:xfrm rot="5400000">
              <a:off x="960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AutoShape 235"/>
            <p:cNvSpPr>
              <a:spLocks noChangeArrowheads="1"/>
            </p:cNvSpPr>
            <p:nvPr/>
          </p:nvSpPr>
          <p:spPr bwMode="auto">
            <a:xfrm rot="5400000">
              <a:off x="865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AutoShape 236"/>
            <p:cNvSpPr>
              <a:spLocks noChangeArrowheads="1"/>
            </p:cNvSpPr>
            <p:nvPr/>
          </p:nvSpPr>
          <p:spPr bwMode="auto">
            <a:xfrm rot="5400000">
              <a:off x="768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237"/>
            <p:cNvSpPr>
              <a:spLocks noChangeArrowheads="1"/>
            </p:cNvSpPr>
            <p:nvPr/>
          </p:nvSpPr>
          <p:spPr bwMode="auto">
            <a:xfrm rot="5400000">
              <a:off x="672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AutoShape 238"/>
            <p:cNvSpPr>
              <a:spLocks noChangeArrowheads="1"/>
            </p:cNvSpPr>
            <p:nvPr/>
          </p:nvSpPr>
          <p:spPr bwMode="auto">
            <a:xfrm rot="5400000">
              <a:off x="576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AutoShape 239"/>
            <p:cNvSpPr>
              <a:spLocks noChangeArrowheads="1"/>
            </p:cNvSpPr>
            <p:nvPr/>
          </p:nvSpPr>
          <p:spPr bwMode="auto">
            <a:xfrm rot="5400000">
              <a:off x="480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AutoShape 240"/>
            <p:cNvSpPr>
              <a:spLocks noChangeArrowheads="1"/>
            </p:cNvSpPr>
            <p:nvPr/>
          </p:nvSpPr>
          <p:spPr bwMode="auto">
            <a:xfrm rot="5400000">
              <a:off x="1345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AutoShape 241"/>
            <p:cNvSpPr>
              <a:spLocks noChangeArrowheads="1"/>
            </p:cNvSpPr>
            <p:nvPr/>
          </p:nvSpPr>
          <p:spPr bwMode="auto">
            <a:xfrm rot="5400000">
              <a:off x="1441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AutoShape 242"/>
            <p:cNvSpPr>
              <a:spLocks noChangeArrowheads="1"/>
            </p:cNvSpPr>
            <p:nvPr/>
          </p:nvSpPr>
          <p:spPr bwMode="auto">
            <a:xfrm rot="5400000">
              <a:off x="1537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AutoShape 243"/>
            <p:cNvSpPr>
              <a:spLocks noChangeArrowheads="1"/>
            </p:cNvSpPr>
            <p:nvPr/>
          </p:nvSpPr>
          <p:spPr bwMode="auto">
            <a:xfrm rot="5400000">
              <a:off x="1248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AutoShape 244"/>
            <p:cNvSpPr>
              <a:spLocks noChangeArrowheads="1"/>
            </p:cNvSpPr>
            <p:nvPr/>
          </p:nvSpPr>
          <p:spPr bwMode="auto">
            <a:xfrm rot="5400000">
              <a:off x="1152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AutoShape 245"/>
            <p:cNvSpPr>
              <a:spLocks noChangeArrowheads="1"/>
            </p:cNvSpPr>
            <p:nvPr/>
          </p:nvSpPr>
          <p:spPr bwMode="auto">
            <a:xfrm rot="5400000">
              <a:off x="1056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AutoShape 246"/>
            <p:cNvSpPr>
              <a:spLocks noChangeArrowheads="1"/>
            </p:cNvSpPr>
            <p:nvPr/>
          </p:nvSpPr>
          <p:spPr bwMode="auto">
            <a:xfrm rot="5400000">
              <a:off x="960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AutoShape 247"/>
            <p:cNvSpPr>
              <a:spLocks noChangeArrowheads="1"/>
            </p:cNvSpPr>
            <p:nvPr/>
          </p:nvSpPr>
          <p:spPr bwMode="auto">
            <a:xfrm rot="5400000">
              <a:off x="865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AutoShape 248"/>
            <p:cNvSpPr>
              <a:spLocks noChangeArrowheads="1"/>
            </p:cNvSpPr>
            <p:nvPr/>
          </p:nvSpPr>
          <p:spPr bwMode="auto">
            <a:xfrm rot="5400000">
              <a:off x="768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AutoShape 249"/>
            <p:cNvSpPr>
              <a:spLocks noChangeArrowheads="1"/>
            </p:cNvSpPr>
            <p:nvPr/>
          </p:nvSpPr>
          <p:spPr bwMode="auto">
            <a:xfrm rot="5400000">
              <a:off x="672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AutoShape 250"/>
            <p:cNvSpPr>
              <a:spLocks noChangeArrowheads="1"/>
            </p:cNvSpPr>
            <p:nvPr/>
          </p:nvSpPr>
          <p:spPr bwMode="auto">
            <a:xfrm rot="5400000">
              <a:off x="576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AutoShape 251"/>
            <p:cNvSpPr>
              <a:spLocks noChangeArrowheads="1"/>
            </p:cNvSpPr>
            <p:nvPr/>
          </p:nvSpPr>
          <p:spPr bwMode="auto">
            <a:xfrm rot="5400000">
              <a:off x="480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AutoShape 252"/>
            <p:cNvSpPr>
              <a:spLocks noChangeArrowheads="1"/>
            </p:cNvSpPr>
            <p:nvPr/>
          </p:nvSpPr>
          <p:spPr bwMode="auto">
            <a:xfrm rot="5400000">
              <a:off x="1345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AutoShape 253"/>
            <p:cNvSpPr>
              <a:spLocks noChangeArrowheads="1"/>
            </p:cNvSpPr>
            <p:nvPr/>
          </p:nvSpPr>
          <p:spPr bwMode="auto">
            <a:xfrm rot="5400000">
              <a:off x="1441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AutoShape 254"/>
            <p:cNvSpPr>
              <a:spLocks noChangeArrowheads="1"/>
            </p:cNvSpPr>
            <p:nvPr/>
          </p:nvSpPr>
          <p:spPr bwMode="auto">
            <a:xfrm rot="5400000">
              <a:off x="1537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AutoShape 255"/>
            <p:cNvSpPr>
              <a:spLocks noChangeArrowheads="1"/>
            </p:cNvSpPr>
            <p:nvPr/>
          </p:nvSpPr>
          <p:spPr bwMode="auto">
            <a:xfrm rot="5400000">
              <a:off x="1248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AutoShape 256"/>
            <p:cNvSpPr>
              <a:spLocks noChangeArrowheads="1"/>
            </p:cNvSpPr>
            <p:nvPr/>
          </p:nvSpPr>
          <p:spPr bwMode="auto">
            <a:xfrm rot="5400000">
              <a:off x="1152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AutoShape 257"/>
            <p:cNvSpPr>
              <a:spLocks noChangeArrowheads="1"/>
            </p:cNvSpPr>
            <p:nvPr/>
          </p:nvSpPr>
          <p:spPr bwMode="auto">
            <a:xfrm rot="5400000">
              <a:off x="1056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AutoShape 258"/>
            <p:cNvSpPr>
              <a:spLocks noChangeArrowheads="1"/>
            </p:cNvSpPr>
            <p:nvPr/>
          </p:nvSpPr>
          <p:spPr bwMode="auto">
            <a:xfrm rot="5400000">
              <a:off x="960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AutoShape 259"/>
            <p:cNvSpPr>
              <a:spLocks noChangeArrowheads="1"/>
            </p:cNvSpPr>
            <p:nvPr/>
          </p:nvSpPr>
          <p:spPr bwMode="auto">
            <a:xfrm rot="5400000">
              <a:off x="865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AutoShape 260"/>
            <p:cNvSpPr>
              <a:spLocks noChangeArrowheads="1"/>
            </p:cNvSpPr>
            <p:nvPr/>
          </p:nvSpPr>
          <p:spPr bwMode="auto">
            <a:xfrm rot="5400000">
              <a:off x="768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AutoShape 261"/>
            <p:cNvSpPr>
              <a:spLocks noChangeArrowheads="1"/>
            </p:cNvSpPr>
            <p:nvPr/>
          </p:nvSpPr>
          <p:spPr bwMode="auto">
            <a:xfrm rot="5400000">
              <a:off x="672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AutoShape 262"/>
            <p:cNvSpPr>
              <a:spLocks noChangeArrowheads="1"/>
            </p:cNvSpPr>
            <p:nvPr/>
          </p:nvSpPr>
          <p:spPr bwMode="auto">
            <a:xfrm rot="5400000">
              <a:off x="576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AutoShape 263"/>
            <p:cNvSpPr>
              <a:spLocks noChangeArrowheads="1"/>
            </p:cNvSpPr>
            <p:nvPr/>
          </p:nvSpPr>
          <p:spPr bwMode="auto">
            <a:xfrm rot="5400000">
              <a:off x="480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AutoShape 264"/>
            <p:cNvSpPr>
              <a:spLocks noChangeArrowheads="1"/>
            </p:cNvSpPr>
            <p:nvPr/>
          </p:nvSpPr>
          <p:spPr bwMode="auto">
            <a:xfrm rot="5400000">
              <a:off x="1345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AutoShape 265"/>
            <p:cNvSpPr>
              <a:spLocks noChangeArrowheads="1"/>
            </p:cNvSpPr>
            <p:nvPr/>
          </p:nvSpPr>
          <p:spPr bwMode="auto">
            <a:xfrm rot="5400000">
              <a:off x="1441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AutoShape 266"/>
            <p:cNvSpPr>
              <a:spLocks noChangeArrowheads="1"/>
            </p:cNvSpPr>
            <p:nvPr/>
          </p:nvSpPr>
          <p:spPr bwMode="auto">
            <a:xfrm rot="5400000">
              <a:off x="1537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AutoShape 267"/>
            <p:cNvSpPr>
              <a:spLocks noChangeArrowheads="1"/>
            </p:cNvSpPr>
            <p:nvPr/>
          </p:nvSpPr>
          <p:spPr bwMode="auto">
            <a:xfrm rot="5400000">
              <a:off x="1248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AutoShape 268"/>
            <p:cNvSpPr>
              <a:spLocks noChangeArrowheads="1"/>
            </p:cNvSpPr>
            <p:nvPr/>
          </p:nvSpPr>
          <p:spPr bwMode="auto">
            <a:xfrm rot="5400000">
              <a:off x="1152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AutoShape 269"/>
            <p:cNvSpPr>
              <a:spLocks noChangeArrowheads="1"/>
            </p:cNvSpPr>
            <p:nvPr/>
          </p:nvSpPr>
          <p:spPr bwMode="auto">
            <a:xfrm rot="5400000">
              <a:off x="1056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AutoShape 270"/>
            <p:cNvSpPr>
              <a:spLocks noChangeArrowheads="1"/>
            </p:cNvSpPr>
            <p:nvPr/>
          </p:nvSpPr>
          <p:spPr bwMode="auto">
            <a:xfrm rot="5400000">
              <a:off x="960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AutoShape 271"/>
            <p:cNvSpPr>
              <a:spLocks noChangeArrowheads="1"/>
            </p:cNvSpPr>
            <p:nvPr/>
          </p:nvSpPr>
          <p:spPr bwMode="auto">
            <a:xfrm rot="5400000">
              <a:off x="865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AutoShape 272"/>
            <p:cNvSpPr>
              <a:spLocks noChangeArrowheads="1"/>
            </p:cNvSpPr>
            <p:nvPr/>
          </p:nvSpPr>
          <p:spPr bwMode="auto">
            <a:xfrm rot="5400000">
              <a:off x="768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AutoShape 273"/>
            <p:cNvSpPr>
              <a:spLocks noChangeArrowheads="1"/>
            </p:cNvSpPr>
            <p:nvPr/>
          </p:nvSpPr>
          <p:spPr bwMode="auto">
            <a:xfrm rot="5400000">
              <a:off x="672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AutoShape 274"/>
            <p:cNvSpPr>
              <a:spLocks noChangeArrowheads="1"/>
            </p:cNvSpPr>
            <p:nvPr/>
          </p:nvSpPr>
          <p:spPr bwMode="auto">
            <a:xfrm rot="5400000">
              <a:off x="576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AutoShape 275"/>
            <p:cNvSpPr>
              <a:spLocks noChangeArrowheads="1"/>
            </p:cNvSpPr>
            <p:nvPr/>
          </p:nvSpPr>
          <p:spPr bwMode="auto">
            <a:xfrm rot="5400000">
              <a:off x="480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AutoShape 276"/>
            <p:cNvSpPr>
              <a:spLocks noChangeArrowheads="1"/>
            </p:cNvSpPr>
            <p:nvPr/>
          </p:nvSpPr>
          <p:spPr bwMode="auto">
            <a:xfrm rot="5400000">
              <a:off x="1345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AutoShape 277"/>
            <p:cNvSpPr>
              <a:spLocks noChangeArrowheads="1"/>
            </p:cNvSpPr>
            <p:nvPr/>
          </p:nvSpPr>
          <p:spPr bwMode="auto">
            <a:xfrm rot="5400000">
              <a:off x="1441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AutoShape 278"/>
            <p:cNvSpPr>
              <a:spLocks noChangeArrowheads="1"/>
            </p:cNvSpPr>
            <p:nvPr/>
          </p:nvSpPr>
          <p:spPr bwMode="auto">
            <a:xfrm rot="5400000">
              <a:off x="1537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Text Box 300"/>
          <p:cNvSpPr txBox="1">
            <a:spLocks noChangeArrowheads="1"/>
          </p:cNvSpPr>
          <p:nvPr/>
        </p:nvSpPr>
        <p:spPr bwMode="auto">
          <a:xfrm>
            <a:off x="3142541" y="895300"/>
            <a:ext cx="1436867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fontAlgn="base">
              <a:spcBef>
                <a:spcPct val="50000"/>
              </a:spcBef>
              <a:spcAft>
                <a:spcPct val="0"/>
              </a:spcAft>
              <a:defRPr>
                <a:solidFill>
                  <a:srgbClr val="000000"/>
                </a:solidFill>
                <a:cs typeface="Arial" charset="0"/>
              </a:defRPr>
            </a:lvl1pPr>
          </a:lstStyle>
          <a:p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Self-fertilize</a:t>
            </a:r>
          </a:p>
        </p:txBody>
      </p:sp>
      <p:cxnSp>
        <p:nvCxnSpPr>
          <p:cNvPr id="62" name="AutoShape 876"/>
          <p:cNvCxnSpPr>
            <a:cxnSpLocks noChangeShapeType="1"/>
            <a:stCxn id="29" idx="0"/>
            <a:endCxn id="142" idx="3"/>
          </p:cNvCxnSpPr>
          <p:nvPr/>
        </p:nvCxnSpPr>
        <p:spPr bwMode="auto">
          <a:xfrm>
            <a:off x="921554" y="1250073"/>
            <a:ext cx="78317" cy="747184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AutoShape 878"/>
          <p:cNvCxnSpPr>
            <a:cxnSpLocks noChangeShapeType="1"/>
            <a:stCxn id="55" idx="0"/>
            <a:endCxn id="140" idx="3"/>
          </p:cNvCxnSpPr>
          <p:nvPr/>
        </p:nvCxnSpPr>
        <p:spPr bwMode="auto">
          <a:xfrm>
            <a:off x="513038" y="1639540"/>
            <a:ext cx="158749" cy="35771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AutoShape 879"/>
          <p:cNvCxnSpPr>
            <a:cxnSpLocks noChangeShapeType="1"/>
            <a:stCxn id="12" idx="0"/>
            <a:endCxn id="147" idx="3"/>
          </p:cNvCxnSpPr>
          <p:nvPr/>
        </p:nvCxnSpPr>
        <p:spPr bwMode="auto">
          <a:xfrm flipH="1">
            <a:off x="1814787" y="1055341"/>
            <a:ext cx="122767" cy="9355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AutoShape 880"/>
          <p:cNvCxnSpPr>
            <a:cxnSpLocks noChangeShapeType="1"/>
            <a:stCxn id="42" idx="0"/>
            <a:endCxn id="141" idx="3"/>
          </p:cNvCxnSpPr>
          <p:nvPr/>
        </p:nvCxnSpPr>
        <p:spPr bwMode="auto">
          <a:xfrm>
            <a:off x="716238" y="1444807"/>
            <a:ext cx="120649" cy="55245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AutoShape 882"/>
          <p:cNvCxnSpPr>
            <a:cxnSpLocks noChangeShapeType="1"/>
            <a:stCxn id="16" idx="0"/>
            <a:endCxn id="143" idx="3"/>
          </p:cNvCxnSpPr>
          <p:nvPr/>
        </p:nvCxnSpPr>
        <p:spPr bwMode="auto">
          <a:xfrm>
            <a:off x="1124753" y="1055341"/>
            <a:ext cx="35984" cy="9355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AutoShape 883"/>
          <p:cNvCxnSpPr>
            <a:cxnSpLocks noChangeShapeType="1"/>
            <a:stCxn id="38" idx="0"/>
            <a:endCxn id="145" idx="3"/>
          </p:cNvCxnSpPr>
          <p:nvPr/>
        </p:nvCxnSpPr>
        <p:spPr bwMode="auto">
          <a:xfrm flipH="1">
            <a:off x="1488821" y="1444807"/>
            <a:ext cx="40217" cy="5461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AutoShape 884"/>
          <p:cNvCxnSpPr>
            <a:cxnSpLocks noChangeShapeType="1"/>
            <a:stCxn id="25" idx="0"/>
            <a:endCxn id="146" idx="3"/>
          </p:cNvCxnSpPr>
          <p:nvPr/>
        </p:nvCxnSpPr>
        <p:spPr bwMode="auto">
          <a:xfrm flipH="1">
            <a:off x="1649687" y="1250074"/>
            <a:ext cx="84667" cy="74083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AutoShape 885"/>
          <p:cNvCxnSpPr>
            <a:cxnSpLocks noChangeShapeType="1"/>
            <a:stCxn id="47" idx="0"/>
            <a:endCxn id="148" idx="3"/>
          </p:cNvCxnSpPr>
          <p:nvPr/>
        </p:nvCxnSpPr>
        <p:spPr bwMode="auto">
          <a:xfrm flipH="1">
            <a:off x="1977771" y="1639541"/>
            <a:ext cx="160867" cy="3513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AutoShape 887"/>
          <p:cNvCxnSpPr>
            <a:cxnSpLocks noChangeShapeType="1"/>
            <a:stCxn id="44" idx="0"/>
            <a:endCxn id="149" idx="3"/>
          </p:cNvCxnSpPr>
          <p:nvPr/>
        </p:nvCxnSpPr>
        <p:spPr bwMode="auto">
          <a:xfrm flipH="1">
            <a:off x="2138638" y="1446925"/>
            <a:ext cx="205316" cy="54398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" name="AutoShape 888"/>
          <p:cNvCxnSpPr>
            <a:cxnSpLocks noChangeShapeType="1"/>
            <a:stCxn id="33" idx="0"/>
            <a:endCxn id="150" idx="3"/>
          </p:cNvCxnSpPr>
          <p:nvPr/>
        </p:nvCxnSpPr>
        <p:spPr bwMode="auto">
          <a:xfrm flipH="1">
            <a:off x="2303738" y="1252191"/>
            <a:ext cx="245533" cy="738716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2" name="Text Box 933"/>
          <p:cNvSpPr txBox="1">
            <a:spLocks noChangeArrowheads="1"/>
          </p:cNvSpPr>
          <p:nvPr/>
        </p:nvSpPr>
        <p:spPr bwMode="auto">
          <a:xfrm>
            <a:off x="3146774" y="1930492"/>
            <a:ext cx="1410369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fontAlgn="base">
              <a:spcBef>
                <a:spcPct val="50000"/>
              </a:spcBef>
              <a:spcAft>
                <a:spcPct val="0"/>
              </a:spcAft>
              <a:defRPr>
                <a:solidFill>
                  <a:srgbClr val="000000"/>
                </a:solidFill>
                <a:cs typeface="Arial" charset="0"/>
              </a:defRPr>
            </a:lvl1pPr>
          </a:lstStyle>
          <a:p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Recombine offspring. </a:t>
            </a:r>
            <a:r>
              <a:rPr lang="en-GB" alt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On-season, </a:t>
            </a:r>
            <a:r>
              <a:rPr lang="en-GB" alt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off-season</a:t>
            </a:r>
            <a:r>
              <a:rPr lang="en-GB" alt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125" name="AutoShape 1192"/>
          <p:cNvCxnSpPr>
            <a:cxnSpLocks noChangeShapeType="1"/>
            <a:stCxn id="55" idx="2"/>
            <a:endCxn id="152" idx="0"/>
          </p:cNvCxnSpPr>
          <p:nvPr/>
        </p:nvCxnSpPr>
        <p:spPr bwMode="auto">
          <a:xfrm>
            <a:off x="405087" y="1639541"/>
            <a:ext cx="71967" cy="53975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6" name="AutoShape 1193"/>
          <p:cNvCxnSpPr>
            <a:cxnSpLocks noChangeShapeType="1"/>
            <a:stCxn id="29" idx="2"/>
            <a:endCxn id="154" idx="0"/>
          </p:cNvCxnSpPr>
          <p:nvPr/>
        </p:nvCxnSpPr>
        <p:spPr bwMode="auto">
          <a:xfrm flipH="1">
            <a:off x="477054" y="1250074"/>
            <a:ext cx="336551" cy="12573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" name="AutoShape 1194"/>
          <p:cNvCxnSpPr>
            <a:cxnSpLocks noChangeShapeType="1"/>
            <a:stCxn id="42" idx="2"/>
            <a:endCxn id="153" idx="0"/>
          </p:cNvCxnSpPr>
          <p:nvPr/>
        </p:nvCxnSpPr>
        <p:spPr bwMode="auto">
          <a:xfrm flipH="1">
            <a:off x="477054" y="1444807"/>
            <a:ext cx="131233" cy="8974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8" name="AutoShape 1196"/>
          <p:cNvCxnSpPr>
            <a:cxnSpLocks noChangeShapeType="1"/>
            <a:stCxn id="16" idx="2"/>
            <a:endCxn id="155" idx="0"/>
          </p:cNvCxnSpPr>
          <p:nvPr/>
        </p:nvCxnSpPr>
        <p:spPr bwMode="auto">
          <a:xfrm flipH="1">
            <a:off x="483404" y="1055341"/>
            <a:ext cx="533400" cy="16129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" name="AutoShape 1197"/>
          <p:cNvCxnSpPr>
            <a:cxnSpLocks noChangeShapeType="1"/>
            <a:stCxn id="38" idx="2"/>
            <a:endCxn id="157" idx="0"/>
          </p:cNvCxnSpPr>
          <p:nvPr/>
        </p:nvCxnSpPr>
        <p:spPr bwMode="auto">
          <a:xfrm flipH="1">
            <a:off x="483404" y="1444807"/>
            <a:ext cx="937683" cy="155151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0" name="AutoShape 1198"/>
          <p:cNvCxnSpPr>
            <a:cxnSpLocks noChangeShapeType="1"/>
            <a:stCxn id="33" idx="2"/>
            <a:endCxn id="162" idx="0"/>
          </p:cNvCxnSpPr>
          <p:nvPr/>
        </p:nvCxnSpPr>
        <p:spPr bwMode="auto">
          <a:xfrm flipH="1">
            <a:off x="483405" y="1252191"/>
            <a:ext cx="1957916" cy="255693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AutoShape 1199"/>
          <p:cNvCxnSpPr>
            <a:cxnSpLocks noChangeShapeType="1"/>
            <a:stCxn id="25" idx="2"/>
            <a:endCxn id="158" idx="0"/>
          </p:cNvCxnSpPr>
          <p:nvPr/>
        </p:nvCxnSpPr>
        <p:spPr bwMode="auto">
          <a:xfrm flipH="1">
            <a:off x="483404" y="1250074"/>
            <a:ext cx="1143000" cy="190711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2" name="AutoShape 1200"/>
          <p:cNvCxnSpPr>
            <a:cxnSpLocks noChangeShapeType="1"/>
            <a:stCxn id="12" idx="2"/>
            <a:endCxn id="159" idx="0"/>
          </p:cNvCxnSpPr>
          <p:nvPr/>
        </p:nvCxnSpPr>
        <p:spPr bwMode="auto">
          <a:xfrm flipH="1">
            <a:off x="483404" y="1055341"/>
            <a:ext cx="1346200" cy="226483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" name="AutoShape 1201"/>
          <p:cNvCxnSpPr>
            <a:cxnSpLocks noChangeShapeType="1"/>
            <a:stCxn id="47" idx="2"/>
            <a:endCxn id="160" idx="0"/>
          </p:cNvCxnSpPr>
          <p:nvPr/>
        </p:nvCxnSpPr>
        <p:spPr bwMode="auto">
          <a:xfrm flipH="1">
            <a:off x="483404" y="1639540"/>
            <a:ext cx="1547283" cy="184573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4" name="AutoShape 1202"/>
          <p:cNvCxnSpPr>
            <a:cxnSpLocks noChangeShapeType="1"/>
            <a:stCxn id="44" idx="2"/>
            <a:endCxn id="161" idx="0"/>
          </p:cNvCxnSpPr>
          <p:nvPr/>
        </p:nvCxnSpPr>
        <p:spPr bwMode="auto">
          <a:xfrm flipH="1">
            <a:off x="483404" y="1446924"/>
            <a:ext cx="1752600" cy="2199216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5" name="AutoShape 1203"/>
          <p:cNvCxnSpPr>
            <a:cxnSpLocks noChangeShapeType="1"/>
            <a:stCxn id="22" idx="2"/>
            <a:endCxn id="163" idx="0"/>
          </p:cNvCxnSpPr>
          <p:nvPr/>
        </p:nvCxnSpPr>
        <p:spPr bwMode="auto">
          <a:xfrm flipH="1">
            <a:off x="483405" y="1057458"/>
            <a:ext cx="2161116" cy="29167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6" name="AutoShape 1204"/>
          <p:cNvCxnSpPr>
            <a:cxnSpLocks noChangeShapeType="1"/>
            <a:stCxn id="22" idx="0"/>
            <a:endCxn id="151" idx="2"/>
          </p:cNvCxnSpPr>
          <p:nvPr/>
        </p:nvCxnSpPr>
        <p:spPr bwMode="auto">
          <a:xfrm flipH="1">
            <a:off x="2506938" y="1057457"/>
            <a:ext cx="245533" cy="9736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7" name="AutoShape 1205"/>
          <p:cNvCxnSpPr>
            <a:cxnSpLocks noChangeShapeType="1"/>
            <a:stCxn id="51" idx="2"/>
            <a:endCxn id="156" idx="0"/>
          </p:cNvCxnSpPr>
          <p:nvPr/>
        </p:nvCxnSpPr>
        <p:spPr bwMode="auto">
          <a:xfrm flipH="1">
            <a:off x="483404" y="1641658"/>
            <a:ext cx="736600" cy="11895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8" name="AutoShape 1206"/>
          <p:cNvCxnSpPr>
            <a:cxnSpLocks noChangeShapeType="1"/>
            <a:stCxn id="51" idx="0"/>
            <a:endCxn id="144" idx="3"/>
          </p:cNvCxnSpPr>
          <p:nvPr/>
        </p:nvCxnSpPr>
        <p:spPr bwMode="auto">
          <a:xfrm flipH="1">
            <a:off x="1325838" y="1641658"/>
            <a:ext cx="2116" cy="349249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0" name="AutoShape 1002"/>
          <p:cNvSpPr>
            <a:spLocks noChangeArrowheads="1"/>
          </p:cNvSpPr>
          <p:nvPr/>
        </p:nvSpPr>
        <p:spPr bwMode="auto">
          <a:xfrm rot="16200000">
            <a:off x="642155" y="200784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AutoShape 1003"/>
          <p:cNvSpPr>
            <a:spLocks noChangeArrowheads="1"/>
          </p:cNvSpPr>
          <p:nvPr/>
        </p:nvSpPr>
        <p:spPr bwMode="auto">
          <a:xfrm rot="16200000">
            <a:off x="807254" y="200572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AutoShape 1004"/>
          <p:cNvSpPr>
            <a:spLocks noChangeArrowheads="1"/>
          </p:cNvSpPr>
          <p:nvPr/>
        </p:nvSpPr>
        <p:spPr bwMode="auto">
          <a:xfrm rot="16200000">
            <a:off x="970238" y="200784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AutoShape 1017"/>
          <p:cNvSpPr>
            <a:spLocks noChangeArrowheads="1"/>
          </p:cNvSpPr>
          <p:nvPr/>
        </p:nvSpPr>
        <p:spPr bwMode="auto">
          <a:xfrm rot="16200000">
            <a:off x="1131104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AutoShape 1018"/>
          <p:cNvSpPr>
            <a:spLocks noChangeArrowheads="1"/>
          </p:cNvSpPr>
          <p:nvPr/>
        </p:nvSpPr>
        <p:spPr bwMode="auto">
          <a:xfrm rot="16200000">
            <a:off x="1296204" y="199937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AutoShape 1019"/>
          <p:cNvSpPr>
            <a:spLocks noChangeArrowheads="1"/>
          </p:cNvSpPr>
          <p:nvPr/>
        </p:nvSpPr>
        <p:spPr bwMode="auto">
          <a:xfrm rot="16200000">
            <a:off x="1459188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AutoShape 1020"/>
          <p:cNvSpPr>
            <a:spLocks noChangeArrowheads="1"/>
          </p:cNvSpPr>
          <p:nvPr/>
        </p:nvSpPr>
        <p:spPr bwMode="auto">
          <a:xfrm rot="16200000">
            <a:off x="1620054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AutoShape 1021"/>
          <p:cNvSpPr>
            <a:spLocks noChangeArrowheads="1"/>
          </p:cNvSpPr>
          <p:nvPr/>
        </p:nvSpPr>
        <p:spPr bwMode="auto">
          <a:xfrm rot="16200000">
            <a:off x="1785154" y="199937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AutoShape 1022"/>
          <p:cNvSpPr>
            <a:spLocks noChangeArrowheads="1"/>
          </p:cNvSpPr>
          <p:nvPr/>
        </p:nvSpPr>
        <p:spPr bwMode="auto">
          <a:xfrm rot="16200000">
            <a:off x="1948137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AutoShape 1023"/>
          <p:cNvSpPr>
            <a:spLocks noChangeArrowheads="1"/>
          </p:cNvSpPr>
          <p:nvPr/>
        </p:nvSpPr>
        <p:spPr bwMode="auto">
          <a:xfrm rot="16200000">
            <a:off x="2109004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AutoShape 1024"/>
          <p:cNvSpPr>
            <a:spLocks noChangeArrowheads="1"/>
          </p:cNvSpPr>
          <p:nvPr/>
        </p:nvSpPr>
        <p:spPr bwMode="auto">
          <a:xfrm rot="16200000">
            <a:off x="2274104" y="199937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AutoShape 1025"/>
          <p:cNvSpPr>
            <a:spLocks noChangeArrowheads="1"/>
          </p:cNvSpPr>
          <p:nvPr/>
        </p:nvSpPr>
        <p:spPr bwMode="auto">
          <a:xfrm rot="16200000">
            <a:off x="2437087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AutoShape 1028"/>
          <p:cNvSpPr>
            <a:spLocks noChangeArrowheads="1"/>
          </p:cNvSpPr>
          <p:nvPr/>
        </p:nvSpPr>
        <p:spPr bwMode="auto">
          <a:xfrm>
            <a:off x="449538" y="21919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AutoShape 1029"/>
          <p:cNvSpPr>
            <a:spLocks noChangeArrowheads="1"/>
          </p:cNvSpPr>
          <p:nvPr/>
        </p:nvSpPr>
        <p:spPr bwMode="auto">
          <a:xfrm>
            <a:off x="449538" y="235497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AutoShape 1030"/>
          <p:cNvSpPr>
            <a:spLocks noChangeArrowheads="1"/>
          </p:cNvSpPr>
          <p:nvPr/>
        </p:nvSpPr>
        <p:spPr bwMode="auto">
          <a:xfrm>
            <a:off x="449538" y="252007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AutoShape 1031"/>
          <p:cNvSpPr>
            <a:spLocks noChangeArrowheads="1"/>
          </p:cNvSpPr>
          <p:nvPr/>
        </p:nvSpPr>
        <p:spPr bwMode="auto">
          <a:xfrm>
            <a:off x="455888" y="268094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AutoShape 1032"/>
          <p:cNvSpPr>
            <a:spLocks noChangeArrowheads="1"/>
          </p:cNvSpPr>
          <p:nvPr/>
        </p:nvSpPr>
        <p:spPr bwMode="auto">
          <a:xfrm>
            <a:off x="455888" y="284392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Rectangle 1006"/>
          <p:cNvSpPr>
            <a:spLocks noChangeArrowheads="1"/>
          </p:cNvSpPr>
          <p:nvPr/>
        </p:nvSpPr>
        <p:spPr bwMode="auto">
          <a:xfrm>
            <a:off x="644271" y="2156007"/>
            <a:ext cx="1919816" cy="683683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AutoShape 1208"/>
          <p:cNvSpPr>
            <a:spLocks/>
          </p:cNvSpPr>
          <p:nvPr/>
        </p:nvSpPr>
        <p:spPr bwMode="auto">
          <a:xfrm rot="16200000">
            <a:off x="1509184" y="2019114"/>
            <a:ext cx="224367" cy="1924049"/>
          </a:xfrm>
          <a:prstGeom prst="leftBrace">
            <a:avLst>
              <a:gd name="adj1" fmla="val 71462"/>
              <a:gd name="adj2" fmla="val 49722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Textfeld 298"/>
          <p:cNvSpPr txBox="1"/>
          <p:nvPr/>
        </p:nvSpPr>
        <p:spPr>
          <a:xfrm>
            <a:off x="53615" y="49361"/>
            <a:ext cx="1209181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Take this Recurrent Mass Selection scheme to contemplate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Cycle Length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selection.</a:t>
            </a:r>
          </a:p>
        </p:txBody>
      </p:sp>
      <p:cxnSp>
        <p:nvCxnSpPr>
          <p:cNvPr id="352" name="Gerade Verbindung mit Pfeil 351"/>
          <p:cNvCxnSpPr>
            <a:stCxn id="298" idx="1"/>
            <a:endCxn id="75" idx="0"/>
          </p:cNvCxnSpPr>
          <p:nvPr/>
        </p:nvCxnSpPr>
        <p:spPr>
          <a:xfrm>
            <a:off x="1616019" y="3093322"/>
            <a:ext cx="6151" cy="21203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Rechteck 301"/>
          <p:cNvSpPr/>
          <p:nvPr/>
        </p:nvSpPr>
        <p:spPr>
          <a:xfrm>
            <a:off x="156027" y="817461"/>
            <a:ext cx="2918780" cy="4783239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6714" y="2315299"/>
            <a:ext cx="177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Recombine* </a:t>
            </a:r>
          </a:p>
        </p:txBody>
      </p:sp>
      <p:sp>
        <p:nvSpPr>
          <p:cNvPr id="305" name="Text Box 300"/>
          <p:cNvSpPr txBox="1">
            <a:spLocks noChangeArrowheads="1"/>
          </p:cNvSpPr>
          <p:nvPr/>
        </p:nvSpPr>
        <p:spPr bwMode="auto">
          <a:xfrm>
            <a:off x="3174789" y="3488603"/>
            <a:ext cx="1404619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fontAlgn="base">
              <a:spcBef>
                <a:spcPct val="50000"/>
              </a:spcBef>
              <a:spcAft>
                <a:spcPct val="0"/>
              </a:spcAft>
              <a:defRPr>
                <a:solidFill>
                  <a:srgbClr val="000000"/>
                </a:solidFill>
                <a:cs typeface="Arial" charset="0"/>
              </a:defRPr>
            </a:lvl1pPr>
          </a:lstStyle>
          <a:p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Self-fertilize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79434" y="668169"/>
            <a:ext cx="7365999" cy="59093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scheme could be for sunflower. Assess tolerance to chilling phases in April-May. Self-fertilize superior individuals and recombine selfed offspring of selected individuals. Recombination may need one season; or is done during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off-season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in  greenhouse or Southern Hemisphere (I mean ‚other‘ Hemisphere).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So: Either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step of selection in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years …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          or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steps of selection in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years.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use this scheme to compare these two approaches.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compensate the longer cycle (if we recombined in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on-season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), we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more candidates and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select harder … than if we recombined in the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off-season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select two times in two years. Use of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off-season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means we need additional budget. Yet, milder selection means, we test a smaller number of candidates, so we save some budget. The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herita-bility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might be higher if seed was produced ‚at home‘, provided seed from ‘at home’ has higher quality and is available better in time than in case of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off-season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recombination. Crossing at home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on-season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may allow some degree of selection even in this recombination step (we may kick out some non-convincing plants). All these finer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considera-tions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are neglected in the reasoning next page. 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14874" y="2848157"/>
            <a:ext cx="2661159" cy="127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07" name="Group 671"/>
          <p:cNvGrpSpPr>
            <a:grpSpLocks/>
          </p:cNvGrpSpPr>
          <p:nvPr/>
        </p:nvGrpSpPr>
        <p:grpSpPr bwMode="auto">
          <a:xfrm>
            <a:off x="290795" y="3150826"/>
            <a:ext cx="2540000" cy="874184"/>
            <a:chOff x="432" y="1118"/>
            <a:chExt cx="1200" cy="413"/>
          </a:xfrm>
        </p:grpSpPr>
        <p:sp>
          <p:nvSpPr>
            <p:cNvPr id="308" name="Rectangle 230"/>
            <p:cNvSpPr>
              <a:spLocks noChangeArrowheads="1"/>
            </p:cNvSpPr>
            <p:nvPr/>
          </p:nvSpPr>
          <p:spPr bwMode="auto">
            <a:xfrm>
              <a:off x="432" y="1118"/>
              <a:ext cx="1200" cy="41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AutoShape 231"/>
            <p:cNvSpPr>
              <a:spLocks noChangeArrowheads="1"/>
            </p:cNvSpPr>
            <p:nvPr/>
          </p:nvSpPr>
          <p:spPr bwMode="auto">
            <a:xfrm rot="5400000">
              <a:off x="1248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AutoShape 232"/>
            <p:cNvSpPr>
              <a:spLocks noChangeArrowheads="1"/>
            </p:cNvSpPr>
            <p:nvPr/>
          </p:nvSpPr>
          <p:spPr bwMode="auto">
            <a:xfrm rot="5400000">
              <a:off x="1152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AutoShape 233"/>
            <p:cNvSpPr>
              <a:spLocks noChangeArrowheads="1"/>
            </p:cNvSpPr>
            <p:nvPr/>
          </p:nvSpPr>
          <p:spPr bwMode="auto">
            <a:xfrm rot="5400000">
              <a:off x="1056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AutoShape 234"/>
            <p:cNvSpPr>
              <a:spLocks noChangeArrowheads="1"/>
            </p:cNvSpPr>
            <p:nvPr/>
          </p:nvSpPr>
          <p:spPr bwMode="auto">
            <a:xfrm rot="5400000">
              <a:off x="960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AutoShape 235"/>
            <p:cNvSpPr>
              <a:spLocks noChangeArrowheads="1"/>
            </p:cNvSpPr>
            <p:nvPr/>
          </p:nvSpPr>
          <p:spPr bwMode="auto">
            <a:xfrm rot="5400000">
              <a:off x="865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AutoShape 236"/>
            <p:cNvSpPr>
              <a:spLocks noChangeArrowheads="1"/>
            </p:cNvSpPr>
            <p:nvPr/>
          </p:nvSpPr>
          <p:spPr bwMode="auto">
            <a:xfrm rot="5400000">
              <a:off x="768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AutoShape 237"/>
            <p:cNvSpPr>
              <a:spLocks noChangeArrowheads="1"/>
            </p:cNvSpPr>
            <p:nvPr/>
          </p:nvSpPr>
          <p:spPr bwMode="auto">
            <a:xfrm rot="5400000">
              <a:off x="672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AutoShape 238"/>
            <p:cNvSpPr>
              <a:spLocks noChangeArrowheads="1"/>
            </p:cNvSpPr>
            <p:nvPr/>
          </p:nvSpPr>
          <p:spPr bwMode="auto">
            <a:xfrm rot="5400000">
              <a:off x="576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AutoShape 239"/>
            <p:cNvSpPr>
              <a:spLocks noChangeArrowheads="1"/>
            </p:cNvSpPr>
            <p:nvPr/>
          </p:nvSpPr>
          <p:spPr bwMode="auto">
            <a:xfrm rot="5400000">
              <a:off x="480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AutoShape 240"/>
            <p:cNvSpPr>
              <a:spLocks noChangeArrowheads="1"/>
            </p:cNvSpPr>
            <p:nvPr/>
          </p:nvSpPr>
          <p:spPr bwMode="auto">
            <a:xfrm rot="5400000">
              <a:off x="1345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AutoShape 241"/>
            <p:cNvSpPr>
              <a:spLocks noChangeArrowheads="1"/>
            </p:cNvSpPr>
            <p:nvPr/>
          </p:nvSpPr>
          <p:spPr bwMode="auto">
            <a:xfrm rot="5400000">
              <a:off x="1441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0" name="AutoShape 242"/>
            <p:cNvSpPr>
              <a:spLocks noChangeArrowheads="1"/>
            </p:cNvSpPr>
            <p:nvPr/>
          </p:nvSpPr>
          <p:spPr bwMode="auto">
            <a:xfrm rot="5400000">
              <a:off x="1537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AutoShape 243"/>
            <p:cNvSpPr>
              <a:spLocks noChangeArrowheads="1"/>
            </p:cNvSpPr>
            <p:nvPr/>
          </p:nvSpPr>
          <p:spPr bwMode="auto">
            <a:xfrm rot="5400000">
              <a:off x="1248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AutoShape 244"/>
            <p:cNvSpPr>
              <a:spLocks noChangeArrowheads="1"/>
            </p:cNvSpPr>
            <p:nvPr/>
          </p:nvSpPr>
          <p:spPr bwMode="auto">
            <a:xfrm rot="5400000">
              <a:off x="1152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AutoShape 245"/>
            <p:cNvSpPr>
              <a:spLocks noChangeArrowheads="1"/>
            </p:cNvSpPr>
            <p:nvPr/>
          </p:nvSpPr>
          <p:spPr bwMode="auto">
            <a:xfrm rot="5400000">
              <a:off x="1056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AutoShape 246"/>
            <p:cNvSpPr>
              <a:spLocks noChangeArrowheads="1"/>
            </p:cNvSpPr>
            <p:nvPr/>
          </p:nvSpPr>
          <p:spPr bwMode="auto">
            <a:xfrm rot="5400000">
              <a:off x="960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AutoShape 247"/>
            <p:cNvSpPr>
              <a:spLocks noChangeArrowheads="1"/>
            </p:cNvSpPr>
            <p:nvPr/>
          </p:nvSpPr>
          <p:spPr bwMode="auto">
            <a:xfrm rot="5400000">
              <a:off x="865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AutoShape 248"/>
            <p:cNvSpPr>
              <a:spLocks noChangeArrowheads="1"/>
            </p:cNvSpPr>
            <p:nvPr/>
          </p:nvSpPr>
          <p:spPr bwMode="auto">
            <a:xfrm rot="5400000">
              <a:off x="768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AutoShape 249"/>
            <p:cNvSpPr>
              <a:spLocks noChangeArrowheads="1"/>
            </p:cNvSpPr>
            <p:nvPr/>
          </p:nvSpPr>
          <p:spPr bwMode="auto">
            <a:xfrm rot="5400000">
              <a:off x="672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AutoShape 250"/>
            <p:cNvSpPr>
              <a:spLocks noChangeArrowheads="1"/>
            </p:cNvSpPr>
            <p:nvPr/>
          </p:nvSpPr>
          <p:spPr bwMode="auto">
            <a:xfrm rot="5400000">
              <a:off x="576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AutoShape 251"/>
            <p:cNvSpPr>
              <a:spLocks noChangeArrowheads="1"/>
            </p:cNvSpPr>
            <p:nvPr/>
          </p:nvSpPr>
          <p:spPr bwMode="auto">
            <a:xfrm rot="5400000">
              <a:off x="480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AutoShape 252"/>
            <p:cNvSpPr>
              <a:spLocks noChangeArrowheads="1"/>
            </p:cNvSpPr>
            <p:nvPr/>
          </p:nvSpPr>
          <p:spPr bwMode="auto">
            <a:xfrm rot="5400000">
              <a:off x="1345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1" name="AutoShape 253"/>
            <p:cNvSpPr>
              <a:spLocks noChangeArrowheads="1"/>
            </p:cNvSpPr>
            <p:nvPr/>
          </p:nvSpPr>
          <p:spPr bwMode="auto">
            <a:xfrm rot="5400000">
              <a:off x="1441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2" name="AutoShape 254"/>
            <p:cNvSpPr>
              <a:spLocks noChangeArrowheads="1"/>
            </p:cNvSpPr>
            <p:nvPr/>
          </p:nvSpPr>
          <p:spPr bwMode="auto">
            <a:xfrm rot="5400000">
              <a:off x="1537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AutoShape 255"/>
            <p:cNvSpPr>
              <a:spLocks noChangeArrowheads="1"/>
            </p:cNvSpPr>
            <p:nvPr/>
          </p:nvSpPr>
          <p:spPr bwMode="auto">
            <a:xfrm rot="5400000">
              <a:off x="1248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AutoShape 256"/>
            <p:cNvSpPr>
              <a:spLocks noChangeArrowheads="1"/>
            </p:cNvSpPr>
            <p:nvPr/>
          </p:nvSpPr>
          <p:spPr bwMode="auto">
            <a:xfrm rot="5400000">
              <a:off x="1152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AutoShape 257"/>
            <p:cNvSpPr>
              <a:spLocks noChangeArrowheads="1"/>
            </p:cNvSpPr>
            <p:nvPr/>
          </p:nvSpPr>
          <p:spPr bwMode="auto">
            <a:xfrm rot="5400000">
              <a:off x="1056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AutoShape 258"/>
            <p:cNvSpPr>
              <a:spLocks noChangeArrowheads="1"/>
            </p:cNvSpPr>
            <p:nvPr/>
          </p:nvSpPr>
          <p:spPr bwMode="auto">
            <a:xfrm rot="5400000">
              <a:off x="960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AutoShape 259"/>
            <p:cNvSpPr>
              <a:spLocks noChangeArrowheads="1"/>
            </p:cNvSpPr>
            <p:nvPr/>
          </p:nvSpPr>
          <p:spPr bwMode="auto">
            <a:xfrm rot="5400000">
              <a:off x="865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AutoShape 260"/>
            <p:cNvSpPr>
              <a:spLocks noChangeArrowheads="1"/>
            </p:cNvSpPr>
            <p:nvPr/>
          </p:nvSpPr>
          <p:spPr bwMode="auto">
            <a:xfrm rot="5400000">
              <a:off x="768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AutoShape 261"/>
            <p:cNvSpPr>
              <a:spLocks noChangeArrowheads="1"/>
            </p:cNvSpPr>
            <p:nvPr/>
          </p:nvSpPr>
          <p:spPr bwMode="auto">
            <a:xfrm rot="5400000">
              <a:off x="672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AutoShape 262"/>
            <p:cNvSpPr>
              <a:spLocks noChangeArrowheads="1"/>
            </p:cNvSpPr>
            <p:nvPr/>
          </p:nvSpPr>
          <p:spPr bwMode="auto">
            <a:xfrm rot="5400000">
              <a:off x="576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AutoShape 263"/>
            <p:cNvSpPr>
              <a:spLocks noChangeArrowheads="1"/>
            </p:cNvSpPr>
            <p:nvPr/>
          </p:nvSpPr>
          <p:spPr bwMode="auto">
            <a:xfrm rot="5400000">
              <a:off x="480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AutoShape 264"/>
            <p:cNvSpPr>
              <a:spLocks noChangeArrowheads="1"/>
            </p:cNvSpPr>
            <p:nvPr/>
          </p:nvSpPr>
          <p:spPr bwMode="auto">
            <a:xfrm rot="5400000">
              <a:off x="1345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3" name="AutoShape 265"/>
            <p:cNvSpPr>
              <a:spLocks noChangeArrowheads="1"/>
            </p:cNvSpPr>
            <p:nvPr/>
          </p:nvSpPr>
          <p:spPr bwMode="auto">
            <a:xfrm rot="5400000">
              <a:off x="1441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4" name="AutoShape 266"/>
            <p:cNvSpPr>
              <a:spLocks noChangeArrowheads="1"/>
            </p:cNvSpPr>
            <p:nvPr/>
          </p:nvSpPr>
          <p:spPr bwMode="auto">
            <a:xfrm rot="5400000">
              <a:off x="1537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AutoShape 267"/>
            <p:cNvSpPr>
              <a:spLocks noChangeArrowheads="1"/>
            </p:cNvSpPr>
            <p:nvPr/>
          </p:nvSpPr>
          <p:spPr bwMode="auto">
            <a:xfrm rot="5400000">
              <a:off x="1248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AutoShape 268"/>
            <p:cNvSpPr>
              <a:spLocks noChangeArrowheads="1"/>
            </p:cNvSpPr>
            <p:nvPr/>
          </p:nvSpPr>
          <p:spPr bwMode="auto">
            <a:xfrm rot="5400000">
              <a:off x="1152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AutoShape 269"/>
            <p:cNvSpPr>
              <a:spLocks noChangeArrowheads="1"/>
            </p:cNvSpPr>
            <p:nvPr/>
          </p:nvSpPr>
          <p:spPr bwMode="auto">
            <a:xfrm rot="5400000">
              <a:off x="1056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AutoShape 270"/>
            <p:cNvSpPr>
              <a:spLocks noChangeArrowheads="1"/>
            </p:cNvSpPr>
            <p:nvPr/>
          </p:nvSpPr>
          <p:spPr bwMode="auto">
            <a:xfrm rot="5400000">
              <a:off x="960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AutoShape 271"/>
            <p:cNvSpPr>
              <a:spLocks noChangeArrowheads="1"/>
            </p:cNvSpPr>
            <p:nvPr/>
          </p:nvSpPr>
          <p:spPr bwMode="auto">
            <a:xfrm rot="5400000">
              <a:off x="865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AutoShape 272"/>
            <p:cNvSpPr>
              <a:spLocks noChangeArrowheads="1"/>
            </p:cNvSpPr>
            <p:nvPr/>
          </p:nvSpPr>
          <p:spPr bwMode="auto">
            <a:xfrm rot="5400000">
              <a:off x="768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5" name="AutoShape 273"/>
            <p:cNvSpPr>
              <a:spLocks noChangeArrowheads="1"/>
            </p:cNvSpPr>
            <p:nvPr/>
          </p:nvSpPr>
          <p:spPr bwMode="auto">
            <a:xfrm rot="5400000">
              <a:off x="672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6" name="AutoShape 274"/>
            <p:cNvSpPr>
              <a:spLocks noChangeArrowheads="1"/>
            </p:cNvSpPr>
            <p:nvPr/>
          </p:nvSpPr>
          <p:spPr bwMode="auto">
            <a:xfrm rot="5400000">
              <a:off x="576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AutoShape 275"/>
            <p:cNvSpPr>
              <a:spLocks noChangeArrowheads="1"/>
            </p:cNvSpPr>
            <p:nvPr/>
          </p:nvSpPr>
          <p:spPr bwMode="auto">
            <a:xfrm rot="5400000">
              <a:off x="480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AutoShape 276"/>
            <p:cNvSpPr>
              <a:spLocks noChangeArrowheads="1"/>
            </p:cNvSpPr>
            <p:nvPr/>
          </p:nvSpPr>
          <p:spPr bwMode="auto">
            <a:xfrm rot="5400000">
              <a:off x="1345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AutoShape 277"/>
            <p:cNvSpPr>
              <a:spLocks noChangeArrowheads="1"/>
            </p:cNvSpPr>
            <p:nvPr/>
          </p:nvSpPr>
          <p:spPr bwMode="auto">
            <a:xfrm rot="5400000">
              <a:off x="1441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AutoShape 278"/>
            <p:cNvSpPr>
              <a:spLocks noChangeArrowheads="1"/>
            </p:cNvSpPr>
            <p:nvPr/>
          </p:nvSpPr>
          <p:spPr bwMode="auto">
            <a:xfrm rot="5400000">
              <a:off x="1537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61" name="AutoShape 876"/>
          <p:cNvCxnSpPr>
            <a:cxnSpLocks noChangeShapeType="1"/>
            <a:stCxn id="327" idx="0"/>
            <a:endCxn id="387" idx="3"/>
          </p:cNvCxnSpPr>
          <p:nvPr/>
        </p:nvCxnSpPr>
        <p:spPr bwMode="auto">
          <a:xfrm>
            <a:off x="896162" y="3481026"/>
            <a:ext cx="78317" cy="747184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2" name="AutoShape 878"/>
          <p:cNvCxnSpPr>
            <a:cxnSpLocks noChangeShapeType="1"/>
            <a:stCxn id="329" idx="6"/>
            <a:endCxn id="385" idx="3"/>
          </p:cNvCxnSpPr>
          <p:nvPr/>
        </p:nvCxnSpPr>
        <p:spPr bwMode="auto">
          <a:xfrm>
            <a:off x="472829" y="3463747"/>
            <a:ext cx="198968" cy="81458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3" name="AutoShape 879"/>
          <p:cNvCxnSpPr>
            <a:cxnSpLocks noChangeShapeType="1"/>
            <a:stCxn id="346" idx="6"/>
            <a:endCxn id="392" idx="3"/>
          </p:cNvCxnSpPr>
          <p:nvPr/>
        </p:nvCxnSpPr>
        <p:spPr bwMode="auto">
          <a:xfrm flipH="1">
            <a:off x="1816912" y="3850658"/>
            <a:ext cx="79375" cy="42008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4" name="AutoShape 880"/>
          <p:cNvCxnSpPr>
            <a:cxnSpLocks noChangeShapeType="1"/>
            <a:stCxn id="340" idx="0"/>
            <a:endCxn id="386" idx="3"/>
          </p:cNvCxnSpPr>
          <p:nvPr/>
        </p:nvCxnSpPr>
        <p:spPr bwMode="auto">
          <a:xfrm>
            <a:off x="690846" y="3675760"/>
            <a:ext cx="120649" cy="55245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5" name="AutoShape 882"/>
          <p:cNvCxnSpPr>
            <a:cxnSpLocks noChangeShapeType="1"/>
            <a:stCxn id="316" idx="7"/>
          </p:cNvCxnSpPr>
          <p:nvPr/>
        </p:nvCxnSpPr>
        <p:spPr bwMode="auto">
          <a:xfrm>
            <a:off x="676029" y="3301456"/>
            <a:ext cx="457657" cy="91406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6" name="AutoShape 883"/>
          <p:cNvCxnSpPr>
            <a:cxnSpLocks noChangeShapeType="1"/>
            <a:stCxn id="336" idx="0"/>
            <a:endCxn id="390" idx="3"/>
          </p:cNvCxnSpPr>
          <p:nvPr/>
        </p:nvCxnSpPr>
        <p:spPr bwMode="auto">
          <a:xfrm flipH="1">
            <a:off x="1463429" y="3675760"/>
            <a:ext cx="40217" cy="5461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7" name="AutoShape 884"/>
          <p:cNvCxnSpPr>
            <a:cxnSpLocks noChangeShapeType="1"/>
            <a:stCxn id="323" idx="0"/>
            <a:endCxn id="391" idx="3"/>
          </p:cNvCxnSpPr>
          <p:nvPr/>
        </p:nvCxnSpPr>
        <p:spPr bwMode="auto">
          <a:xfrm flipH="1">
            <a:off x="1624295" y="3481027"/>
            <a:ext cx="84667" cy="74083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8" name="AutoShape 885"/>
          <p:cNvCxnSpPr>
            <a:cxnSpLocks noChangeShapeType="1"/>
            <a:stCxn id="345" idx="0"/>
            <a:endCxn id="393" idx="3"/>
          </p:cNvCxnSpPr>
          <p:nvPr/>
        </p:nvCxnSpPr>
        <p:spPr bwMode="auto">
          <a:xfrm flipH="1">
            <a:off x="1952379" y="3870494"/>
            <a:ext cx="160867" cy="3513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9" name="AutoShape 887"/>
          <p:cNvCxnSpPr>
            <a:cxnSpLocks noChangeShapeType="1"/>
            <a:stCxn id="355" idx="6"/>
            <a:endCxn id="394" idx="3"/>
          </p:cNvCxnSpPr>
          <p:nvPr/>
        </p:nvCxnSpPr>
        <p:spPr bwMode="auto">
          <a:xfrm>
            <a:off x="880287" y="3850658"/>
            <a:ext cx="1258359" cy="421322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0" name="AutoShape 888"/>
          <p:cNvCxnSpPr>
            <a:cxnSpLocks noChangeShapeType="1"/>
            <a:stCxn id="344" idx="7"/>
            <a:endCxn id="395" idx="3"/>
          </p:cNvCxnSpPr>
          <p:nvPr/>
        </p:nvCxnSpPr>
        <p:spPr bwMode="auto">
          <a:xfrm flipH="1">
            <a:off x="2305862" y="3691362"/>
            <a:ext cx="405342" cy="57937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1" name="AutoShape 1192"/>
          <p:cNvCxnSpPr>
            <a:cxnSpLocks noChangeShapeType="1"/>
            <a:stCxn id="329" idx="2"/>
            <a:endCxn id="397" idx="0"/>
          </p:cNvCxnSpPr>
          <p:nvPr/>
        </p:nvCxnSpPr>
        <p:spPr bwMode="auto">
          <a:xfrm>
            <a:off x="390279" y="3496190"/>
            <a:ext cx="91017" cy="942252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2" name="AutoShape 1193"/>
          <p:cNvCxnSpPr>
            <a:cxnSpLocks noChangeShapeType="1"/>
            <a:stCxn id="327" idx="2"/>
            <a:endCxn id="399" idx="0"/>
          </p:cNvCxnSpPr>
          <p:nvPr/>
        </p:nvCxnSpPr>
        <p:spPr bwMode="auto">
          <a:xfrm flipH="1">
            <a:off x="451662" y="3481027"/>
            <a:ext cx="336551" cy="12573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3" name="AutoShape 1194"/>
          <p:cNvCxnSpPr>
            <a:cxnSpLocks noChangeShapeType="1"/>
            <a:stCxn id="340" idx="2"/>
            <a:endCxn id="398" idx="0"/>
          </p:cNvCxnSpPr>
          <p:nvPr/>
        </p:nvCxnSpPr>
        <p:spPr bwMode="auto">
          <a:xfrm flipH="1">
            <a:off x="451662" y="3675760"/>
            <a:ext cx="131233" cy="8974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4" name="AutoShape 1196"/>
          <p:cNvCxnSpPr>
            <a:cxnSpLocks noChangeShapeType="1"/>
            <a:stCxn id="316" idx="3"/>
            <a:endCxn id="400" idx="0"/>
          </p:cNvCxnSpPr>
          <p:nvPr/>
        </p:nvCxnSpPr>
        <p:spPr bwMode="auto">
          <a:xfrm flipH="1">
            <a:off x="487646" y="3269013"/>
            <a:ext cx="105833" cy="1658379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5" name="AutoShape 1197"/>
          <p:cNvCxnSpPr>
            <a:cxnSpLocks noChangeShapeType="1"/>
            <a:stCxn id="336" idx="2"/>
          </p:cNvCxnSpPr>
          <p:nvPr/>
        </p:nvCxnSpPr>
        <p:spPr bwMode="auto">
          <a:xfrm flipH="1">
            <a:off x="458012" y="3675760"/>
            <a:ext cx="937683" cy="155151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6" name="AutoShape 1198"/>
          <p:cNvCxnSpPr>
            <a:cxnSpLocks noChangeShapeType="1"/>
            <a:stCxn id="344" idx="3"/>
          </p:cNvCxnSpPr>
          <p:nvPr/>
        </p:nvCxnSpPr>
        <p:spPr bwMode="auto">
          <a:xfrm flipH="1">
            <a:off x="1186138" y="3658041"/>
            <a:ext cx="1442516" cy="1628308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7" name="AutoShape 1199"/>
          <p:cNvCxnSpPr>
            <a:cxnSpLocks noChangeShapeType="1"/>
            <a:stCxn id="323" idx="2"/>
          </p:cNvCxnSpPr>
          <p:nvPr/>
        </p:nvCxnSpPr>
        <p:spPr bwMode="auto">
          <a:xfrm flipH="1">
            <a:off x="458012" y="3481027"/>
            <a:ext cx="1143000" cy="190711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8" name="AutoShape 1200"/>
          <p:cNvCxnSpPr>
            <a:cxnSpLocks noChangeShapeType="1"/>
            <a:stCxn id="346" idx="3"/>
          </p:cNvCxnSpPr>
          <p:nvPr/>
        </p:nvCxnSpPr>
        <p:spPr bwMode="auto">
          <a:xfrm flipH="1">
            <a:off x="458012" y="3850658"/>
            <a:ext cx="1355725" cy="1700469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" name="AutoShape 1201"/>
          <p:cNvCxnSpPr>
            <a:cxnSpLocks noChangeShapeType="1"/>
            <a:stCxn id="345" idx="2"/>
          </p:cNvCxnSpPr>
          <p:nvPr/>
        </p:nvCxnSpPr>
        <p:spPr bwMode="auto">
          <a:xfrm flipH="1">
            <a:off x="781862" y="3883979"/>
            <a:ext cx="1235075" cy="13949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0" name="AutoShape 1202"/>
          <p:cNvCxnSpPr>
            <a:cxnSpLocks noChangeShapeType="1"/>
            <a:stCxn id="355" idx="3"/>
          </p:cNvCxnSpPr>
          <p:nvPr/>
        </p:nvCxnSpPr>
        <p:spPr bwMode="auto">
          <a:xfrm flipH="1">
            <a:off x="671787" y="3850658"/>
            <a:ext cx="125950" cy="65854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1" name="AutoShape 1203"/>
          <p:cNvCxnSpPr>
            <a:cxnSpLocks noChangeShapeType="1"/>
            <a:stCxn id="320" idx="2"/>
          </p:cNvCxnSpPr>
          <p:nvPr/>
        </p:nvCxnSpPr>
        <p:spPr bwMode="auto">
          <a:xfrm flipH="1">
            <a:off x="1812678" y="3303573"/>
            <a:ext cx="814918" cy="1146439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2" name="AutoShape 1204"/>
          <p:cNvCxnSpPr>
            <a:cxnSpLocks noChangeShapeType="1"/>
            <a:stCxn id="320" idx="0"/>
            <a:endCxn id="396" idx="2"/>
          </p:cNvCxnSpPr>
          <p:nvPr/>
        </p:nvCxnSpPr>
        <p:spPr bwMode="auto">
          <a:xfrm flipH="1">
            <a:off x="2481546" y="3288410"/>
            <a:ext cx="245533" cy="9736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3" name="AutoShape 1205"/>
          <p:cNvCxnSpPr>
            <a:cxnSpLocks noChangeShapeType="1"/>
            <a:stCxn id="312" idx="2"/>
            <a:endCxn id="401" idx="0"/>
          </p:cNvCxnSpPr>
          <p:nvPr/>
        </p:nvCxnSpPr>
        <p:spPr bwMode="auto">
          <a:xfrm flipH="1">
            <a:off x="487646" y="3301456"/>
            <a:ext cx="918633" cy="1790159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4" name="AutoShape 1206"/>
          <p:cNvCxnSpPr>
            <a:cxnSpLocks noChangeShapeType="1"/>
            <a:stCxn id="312" idx="7"/>
            <a:endCxn id="389" idx="3"/>
          </p:cNvCxnSpPr>
          <p:nvPr/>
        </p:nvCxnSpPr>
        <p:spPr bwMode="auto">
          <a:xfrm flipH="1">
            <a:off x="1327962" y="3301456"/>
            <a:ext cx="160867" cy="96928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5" name="AutoShape 1002"/>
          <p:cNvSpPr>
            <a:spLocks noChangeArrowheads="1"/>
          </p:cNvSpPr>
          <p:nvPr/>
        </p:nvSpPr>
        <p:spPr bwMode="auto">
          <a:xfrm rot="16200000">
            <a:off x="616763" y="423879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6" name="AutoShape 1003"/>
          <p:cNvSpPr>
            <a:spLocks noChangeArrowheads="1"/>
          </p:cNvSpPr>
          <p:nvPr/>
        </p:nvSpPr>
        <p:spPr bwMode="auto">
          <a:xfrm rot="16200000">
            <a:off x="781862" y="423667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7" name="AutoShape 1004"/>
          <p:cNvSpPr>
            <a:spLocks noChangeArrowheads="1"/>
          </p:cNvSpPr>
          <p:nvPr/>
        </p:nvSpPr>
        <p:spPr bwMode="auto">
          <a:xfrm rot="16200000">
            <a:off x="944846" y="423879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8" name="AutoShape 1017"/>
          <p:cNvSpPr>
            <a:spLocks noChangeArrowheads="1"/>
          </p:cNvSpPr>
          <p:nvPr/>
        </p:nvSpPr>
        <p:spPr bwMode="auto">
          <a:xfrm rot="16200000">
            <a:off x="1105712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" name="AutoShape 1018"/>
          <p:cNvSpPr>
            <a:spLocks noChangeArrowheads="1"/>
          </p:cNvSpPr>
          <p:nvPr/>
        </p:nvSpPr>
        <p:spPr bwMode="auto">
          <a:xfrm rot="16200000">
            <a:off x="1270812" y="423032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" name="AutoShape 1019"/>
          <p:cNvSpPr>
            <a:spLocks noChangeArrowheads="1"/>
          </p:cNvSpPr>
          <p:nvPr/>
        </p:nvSpPr>
        <p:spPr bwMode="auto">
          <a:xfrm rot="16200000">
            <a:off x="1433796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1" name="AutoShape 1020"/>
          <p:cNvSpPr>
            <a:spLocks noChangeArrowheads="1"/>
          </p:cNvSpPr>
          <p:nvPr/>
        </p:nvSpPr>
        <p:spPr bwMode="auto">
          <a:xfrm rot="16200000">
            <a:off x="1594662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2" name="AutoShape 1021"/>
          <p:cNvSpPr>
            <a:spLocks noChangeArrowheads="1"/>
          </p:cNvSpPr>
          <p:nvPr/>
        </p:nvSpPr>
        <p:spPr bwMode="auto">
          <a:xfrm rot="16200000">
            <a:off x="1759762" y="423032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3" name="AutoShape 1022"/>
          <p:cNvSpPr>
            <a:spLocks noChangeArrowheads="1"/>
          </p:cNvSpPr>
          <p:nvPr/>
        </p:nvSpPr>
        <p:spPr bwMode="auto">
          <a:xfrm rot="16200000">
            <a:off x="1922745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4" name="AutoShape 1023"/>
          <p:cNvSpPr>
            <a:spLocks noChangeArrowheads="1"/>
          </p:cNvSpPr>
          <p:nvPr/>
        </p:nvSpPr>
        <p:spPr bwMode="auto">
          <a:xfrm rot="16200000">
            <a:off x="2083612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5" name="AutoShape 1024"/>
          <p:cNvSpPr>
            <a:spLocks noChangeArrowheads="1"/>
          </p:cNvSpPr>
          <p:nvPr/>
        </p:nvSpPr>
        <p:spPr bwMode="auto">
          <a:xfrm rot="16200000">
            <a:off x="2248712" y="423032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6" name="AutoShape 1025"/>
          <p:cNvSpPr>
            <a:spLocks noChangeArrowheads="1"/>
          </p:cNvSpPr>
          <p:nvPr/>
        </p:nvSpPr>
        <p:spPr bwMode="auto">
          <a:xfrm rot="16200000">
            <a:off x="2411695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7" name="AutoShape 1028"/>
          <p:cNvSpPr>
            <a:spLocks noChangeArrowheads="1"/>
          </p:cNvSpPr>
          <p:nvPr/>
        </p:nvSpPr>
        <p:spPr bwMode="auto">
          <a:xfrm>
            <a:off x="424146" y="44229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8" name="AutoShape 1029"/>
          <p:cNvSpPr>
            <a:spLocks noChangeArrowheads="1"/>
          </p:cNvSpPr>
          <p:nvPr/>
        </p:nvSpPr>
        <p:spPr bwMode="auto">
          <a:xfrm>
            <a:off x="424146" y="458592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" name="AutoShape 1030"/>
          <p:cNvSpPr>
            <a:spLocks noChangeArrowheads="1"/>
          </p:cNvSpPr>
          <p:nvPr/>
        </p:nvSpPr>
        <p:spPr bwMode="auto">
          <a:xfrm>
            <a:off x="424146" y="4751027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0" name="AutoShape 1031"/>
          <p:cNvSpPr>
            <a:spLocks noChangeArrowheads="1"/>
          </p:cNvSpPr>
          <p:nvPr/>
        </p:nvSpPr>
        <p:spPr bwMode="auto">
          <a:xfrm>
            <a:off x="430496" y="491189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1" name="AutoShape 1032"/>
          <p:cNvSpPr>
            <a:spLocks noChangeArrowheads="1"/>
          </p:cNvSpPr>
          <p:nvPr/>
        </p:nvSpPr>
        <p:spPr bwMode="auto">
          <a:xfrm>
            <a:off x="430496" y="507487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2" name="Rectangle 1006"/>
          <p:cNvSpPr>
            <a:spLocks noChangeArrowheads="1"/>
          </p:cNvSpPr>
          <p:nvPr/>
        </p:nvSpPr>
        <p:spPr bwMode="auto">
          <a:xfrm>
            <a:off x="618879" y="4386960"/>
            <a:ext cx="1919816" cy="683683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3" name="AutoShape 1208"/>
          <p:cNvSpPr>
            <a:spLocks/>
          </p:cNvSpPr>
          <p:nvPr/>
        </p:nvSpPr>
        <p:spPr bwMode="auto">
          <a:xfrm rot="16200000">
            <a:off x="1495975" y="1985156"/>
            <a:ext cx="224367" cy="1924049"/>
          </a:xfrm>
          <a:prstGeom prst="leftBrace">
            <a:avLst>
              <a:gd name="adj1" fmla="val 71462"/>
              <a:gd name="adj2" fmla="val 49722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4" name="Gerade Verbindung mit Pfeil 351"/>
          <p:cNvCxnSpPr>
            <a:stCxn id="403" idx="1"/>
          </p:cNvCxnSpPr>
          <p:nvPr/>
        </p:nvCxnSpPr>
        <p:spPr>
          <a:xfrm>
            <a:off x="1602810" y="3059364"/>
            <a:ext cx="6151" cy="99111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5" name="TextBox 404"/>
          <p:cNvSpPr txBox="1"/>
          <p:nvPr/>
        </p:nvSpPr>
        <p:spPr>
          <a:xfrm>
            <a:off x="698254" y="4546252"/>
            <a:ext cx="177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Recombine* </a:t>
            </a:r>
          </a:p>
        </p:txBody>
      </p:sp>
      <p:sp>
        <p:nvSpPr>
          <p:cNvPr id="406" name="Rectangle 405"/>
          <p:cNvSpPr/>
          <p:nvPr/>
        </p:nvSpPr>
        <p:spPr>
          <a:xfrm>
            <a:off x="320168" y="5087943"/>
            <a:ext cx="2661159" cy="494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4" name="Textfeld 350"/>
          <p:cNvSpPr txBox="1"/>
          <p:nvPr/>
        </p:nvSpPr>
        <p:spPr>
          <a:xfrm>
            <a:off x="904621" y="5129043"/>
            <a:ext cx="1156724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et cetera</a:t>
            </a:r>
          </a:p>
        </p:txBody>
      </p:sp>
      <p:sp>
        <p:nvSpPr>
          <p:cNvPr id="416" name="TextBox 415"/>
          <p:cNvSpPr txBox="1"/>
          <p:nvPr/>
        </p:nvSpPr>
        <p:spPr>
          <a:xfrm>
            <a:off x="156027" y="5927984"/>
            <a:ext cx="4464095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*e.g. round-robin design (1x2; 2x3; 3x4 ...)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https://doi.org/10.1038/sj.hdy.6800763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1523907" y="6367405"/>
            <a:ext cx="66568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6027" y="817461"/>
            <a:ext cx="0" cy="2051493"/>
          </a:xfrm>
          <a:prstGeom prst="line">
            <a:avLst/>
          </a:prstGeom>
          <a:ln w="76200"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/>
          <p:cNvCxnSpPr/>
          <p:nvPr/>
        </p:nvCxnSpPr>
        <p:spPr>
          <a:xfrm>
            <a:off x="156027" y="3130821"/>
            <a:ext cx="0" cy="1939822"/>
          </a:xfrm>
          <a:prstGeom prst="line">
            <a:avLst/>
          </a:prstGeom>
          <a:ln w="762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/>
          <p:cNvCxnSpPr/>
          <p:nvPr/>
        </p:nvCxnSpPr>
        <p:spPr>
          <a:xfrm>
            <a:off x="3057267" y="817461"/>
            <a:ext cx="7666" cy="998639"/>
          </a:xfrm>
          <a:prstGeom prst="line">
            <a:avLst/>
          </a:prstGeom>
          <a:ln w="76200"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>
            <a:off x="3054628" y="2143384"/>
            <a:ext cx="6399" cy="819793"/>
          </a:xfrm>
          <a:prstGeom prst="line">
            <a:avLst/>
          </a:prstGeom>
          <a:ln w="762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>
            <a:off x="3058310" y="3129944"/>
            <a:ext cx="7666" cy="998639"/>
          </a:xfrm>
          <a:prstGeom prst="line">
            <a:avLst/>
          </a:prstGeom>
          <a:ln w="76200">
            <a:solidFill>
              <a:srgbClr val="FF00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>
          <a:xfrm>
            <a:off x="3050171" y="4332050"/>
            <a:ext cx="6557" cy="823253"/>
          </a:xfrm>
          <a:prstGeom prst="line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 Box 933"/>
          <p:cNvSpPr txBox="1">
            <a:spLocks noChangeArrowheads="1"/>
          </p:cNvSpPr>
          <p:nvPr/>
        </p:nvSpPr>
        <p:spPr bwMode="auto">
          <a:xfrm>
            <a:off x="3195457" y="4357448"/>
            <a:ext cx="1383952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fontAlgn="base">
              <a:spcBef>
                <a:spcPct val="50000"/>
              </a:spcBef>
              <a:spcAft>
                <a:spcPct val="0"/>
              </a:spcAft>
              <a:defRPr>
                <a:solidFill>
                  <a:srgbClr val="000000"/>
                </a:solidFill>
                <a:cs typeface="Arial" charset="0"/>
              </a:defRPr>
            </a:lvl1pPr>
          </a:lstStyle>
          <a:p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en-GB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8" name="Textfeld 350"/>
          <p:cNvSpPr txBox="1"/>
          <p:nvPr/>
        </p:nvSpPr>
        <p:spPr>
          <a:xfrm>
            <a:off x="3212651" y="5145171"/>
            <a:ext cx="1344492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et cetera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025" y="2031305"/>
            <a:ext cx="1404408" cy="11005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5603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90011" y="4940664"/>
            <a:ext cx="2302933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symbol usually indicates that a  page is rather important</a:t>
            </a:r>
          </a:p>
        </p:txBody>
      </p:sp>
      <p:sp>
        <p:nvSpPr>
          <p:cNvPr id="4" name="Textfeld 5"/>
          <p:cNvSpPr txBox="1"/>
          <p:nvPr/>
        </p:nvSpPr>
        <p:spPr>
          <a:xfrm>
            <a:off x="11483266" y="6346567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/>
          <p:cNvCxnSpPr>
            <a:stCxn id="3" idx="2"/>
            <a:endCxn id="5" idx="5"/>
          </p:cNvCxnSpPr>
          <p:nvPr/>
        </p:nvCxnSpPr>
        <p:spPr>
          <a:xfrm flipH="1">
            <a:off x="115503" y="6140993"/>
            <a:ext cx="2525975" cy="5490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2000" y="36000"/>
            <a:ext cx="12026833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Sequential Number: #17 </a:t>
            </a:r>
            <a:br>
              <a:rPr lang="en-GB" altLang="de-DE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UNPLAB-h²_GxE_Ch-5[</a:t>
            </a:r>
            <a:r>
              <a:rPr lang="de-DE" altLang="de-DE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BreedersEquation</a:t>
            </a:r>
            <a:r>
              <a:rPr lang="de-DE" altLang="de-DE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GB" alt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2B839E-AF87-4AB7-A6E9-FAA85082C795}"/>
              </a:ext>
            </a:extLst>
          </p:cNvPr>
          <p:cNvSpPr txBox="1"/>
          <p:nvPr/>
        </p:nvSpPr>
        <p:spPr>
          <a:xfrm>
            <a:off x="86149" y="2760756"/>
            <a:ext cx="12019702" cy="181588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Unless I explicitly state otherwise, images and cartoons are created using </a:t>
            </a:r>
            <a:r>
              <a:rPr lang="en-GB" sz="1600" dirty="0" err="1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ChatGPT</a:t>
            </a:r>
            <a:r>
              <a:rPr lang="en-GB" sz="16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You may use this material free of charge under the terms of the CC BY license. This requires that you provide appropriate attribution to the author: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W. Link, University of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Goettingen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, Germany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 a few cases, individual images, photographs, or similar material may be subject to a more restrictive Creative Commons license. Where this applies, it is explicitly indicated, and you must comply with the stated license terms for those items.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Please check the license information carefully before reuse. Responsibility for complying with the applicable license terms rests entirely with you.</a:t>
            </a:r>
            <a:endParaRPr lang="en-GB" dirty="0">
              <a:solidFill>
                <a:srgbClr val="3366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882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TextBox 420"/>
          <p:cNvSpPr txBox="1"/>
          <p:nvPr/>
        </p:nvSpPr>
        <p:spPr>
          <a:xfrm>
            <a:off x="156027" y="6443138"/>
            <a:ext cx="11989405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*DOI 10.1093/oso/9780198830870.001.0001; page 510, equation 14.4c</a:t>
            </a:r>
            <a:endParaRPr lang="en-GB" dirty="0"/>
          </a:p>
        </p:txBody>
      </p:sp>
      <p:sp>
        <p:nvSpPr>
          <p:cNvPr id="2" name="Textfeld 1"/>
          <p:cNvSpPr txBox="1"/>
          <p:nvPr/>
        </p:nvSpPr>
        <p:spPr>
          <a:xfrm>
            <a:off x="11523907" y="6367405"/>
            <a:ext cx="665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671"/>
          <p:cNvGrpSpPr>
            <a:grpSpLocks/>
          </p:cNvGrpSpPr>
          <p:nvPr/>
        </p:nvGrpSpPr>
        <p:grpSpPr bwMode="auto">
          <a:xfrm>
            <a:off x="316187" y="919873"/>
            <a:ext cx="2540000" cy="874184"/>
            <a:chOff x="432" y="1118"/>
            <a:chExt cx="1200" cy="413"/>
          </a:xfrm>
        </p:grpSpPr>
        <p:sp>
          <p:nvSpPr>
            <p:cNvPr id="10" name="Rectangle 230"/>
            <p:cNvSpPr>
              <a:spLocks noChangeArrowheads="1"/>
            </p:cNvSpPr>
            <p:nvPr/>
          </p:nvSpPr>
          <p:spPr bwMode="auto">
            <a:xfrm>
              <a:off x="432" y="1118"/>
              <a:ext cx="1200" cy="41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AutoShape 231"/>
            <p:cNvSpPr>
              <a:spLocks noChangeArrowheads="1"/>
            </p:cNvSpPr>
            <p:nvPr/>
          </p:nvSpPr>
          <p:spPr bwMode="auto">
            <a:xfrm rot="5400000">
              <a:off x="1248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AutoShape 232"/>
            <p:cNvSpPr>
              <a:spLocks noChangeArrowheads="1"/>
            </p:cNvSpPr>
            <p:nvPr/>
          </p:nvSpPr>
          <p:spPr bwMode="auto">
            <a:xfrm rot="5400000">
              <a:off x="1152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AutoShape 233"/>
            <p:cNvSpPr>
              <a:spLocks noChangeArrowheads="1"/>
            </p:cNvSpPr>
            <p:nvPr/>
          </p:nvSpPr>
          <p:spPr bwMode="auto">
            <a:xfrm rot="5400000">
              <a:off x="1056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AutoShape 234"/>
            <p:cNvSpPr>
              <a:spLocks noChangeArrowheads="1"/>
            </p:cNvSpPr>
            <p:nvPr/>
          </p:nvSpPr>
          <p:spPr bwMode="auto">
            <a:xfrm rot="5400000">
              <a:off x="960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AutoShape 235"/>
            <p:cNvSpPr>
              <a:spLocks noChangeArrowheads="1"/>
            </p:cNvSpPr>
            <p:nvPr/>
          </p:nvSpPr>
          <p:spPr bwMode="auto">
            <a:xfrm rot="5400000">
              <a:off x="865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AutoShape 236"/>
            <p:cNvSpPr>
              <a:spLocks noChangeArrowheads="1"/>
            </p:cNvSpPr>
            <p:nvPr/>
          </p:nvSpPr>
          <p:spPr bwMode="auto">
            <a:xfrm rot="5400000">
              <a:off x="768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237"/>
            <p:cNvSpPr>
              <a:spLocks noChangeArrowheads="1"/>
            </p:cNvSpPr>
            <p:nvPr/>
          </p:nvSpPr>
          <p:spPr bwMode="auto">
            <a:xfrm rot="5400000">
              <a:off x="672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AutoShape 238"/>
            <p:cNvSpPr>
              <a:spLocks noChangeArrowheads="1"/>
            </p:cNvSpPr>
            <p:nvPr/>
          </p:nvSpPr>
          <p:spPr bwMode="auto">
            <a:xfrm rot="5400000">
              <a:off x="576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AutoShape 239"/>
            <p:cNvSpPr>
              <a:spLocks noChangeArrowheads="1"/>
            </p:cNvSpPr>
            <p:nvPr/>
          </p:nvSpPr>
          <p:spPr bwMode="auto">
            <a:xfrm rot="5400000">
              <a:off x="480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AutoShape 240"/>
            <p:cNvSpPr>
              <a:spLocks noChangeArrowheads="1"/>
            </p:cNvSpPr>
            <p:nvPr/>
          </p:nvSpPr>
          <p:spPr bwMode="auto">
            <a:xfrm rot="5400000">
              <a:off x="1345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AutoShape 241"/>
            <p:cNvSpPr>
              <a:spLocks noChangeArrowheads="1"/>
            </p:cNvSpPr>
            <p:nvPr/>
          </p:nvSpPr>
          <p:spPr bwMode="auto">
            <a:xfrm rot="5400000">
              <a:off x="1441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AutoShape 242"/>
            <p:cNvSpPr>
              <a:spLocks noChangeArrowheads="1"/>
            </p:cNvSpPr>
            <p:nvPr/>
          </p:nvSpPr>
          <p:spPr bwMode="auto">
            <a:xfrm rot="5400000">
              <a:off x="1537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AutoShape 243"/>
            <p:cNvSpPr>
              <a:spLocks noChangeArrowheads="1"/>
            </p:cNvSpPr>
            <p:nvPr/>
          </p:nvSpPr>
          <p:spPr bwMode="auto">
            <a:xfrm rot="5400000">
              <a:off x="1248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AutoShape 244"/>
            <p:cNvSpPr>
              <a:spLocks noChangeArrowheads="1"/>
            </p:cNvSpPr>
            <p:nvPr/>
          </p:nvSpPr>
          <p:spPr bwMode="auto">
            <a:xfrm rot="5400000">
              <a:off x="1152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AutoShape 245"/>
            <p:cNvSpPr>
              <a:spLocks noChangeArrowheads="1"/>
            </p:cNvSpPr>
            <p:nvPr/>
          </p:nvSpPr>
          <p:spPr bwMode="auto">
            <a:xfrm rot="5400000">
              <a:off x="1056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AutoShape 246"/>
            <p:cNvSpPr>
              <a:spLocks noChangeArrowheads="1"/>
            </p:cNvSpPr>
            <p:nvPr/>
          </p:nvSpPr>
          <p:spPr bwMode="auto">
            <a:xfrm rot="5400000">
              <a:off x="960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AutoShape 247"/>
            <p:cNvSpPr>
              <a:spLocks noChangeArrowheads="1"/>
            </p:cNvSpPr>
            <p:nvPr/>
          </p:nvSpPr>
          <p:spPr bwMode="auto">
            <a:xfrm rot="5400000">
              <a:off x="865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AutoShape 248"/>
            <p:cNvSpPr>
              <a:spLocks noChangeArrowheads="1"/>
            </p:cNvSpPr>
            <p:nvPr/>
          </p:nvSpPr>
          <p:spPr bwMode="auto">
            <a:xfrm rot="5400000">
              <a:off x="768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AutoShape 249"/>
            <p:cNvSpPr>
              <a:spLocks noChangeArrowheads="1"/>
            </p:cNvSpPr>
            <p:nvPr/>
          </p:nvSpPr>
          <p:spPr bwMode="auto">
            <a:xfrm rot="5400000">
              <a:off x="672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AutoShape 250"/>
            <p:cNvSpPr>
              <a:spLocks noChangeArrowheads="1"/>
            </p:cNvSpPr>
            <p:nvPr/>
          </p:nvSpPr>
          <p:spPr bwMode="auto">
            <a:xfrm rot="5400000">
              <a:off x="576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AutoShape 251"/>
            <p:cNvSpPr>
              <a:spLocks noChangeArrowheads="1"/>
            </p:cNvSpPr>
            <p:nvPr/>
          </p:nvSpPr>
          <p:spPr bwMode="auto">
            <a:xfrm rot="5400000">
              <a:off x="480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AutoShape 252"/>
            <p:cNvSpPr>
              <a:spLocks noChangeArrowheads="1"/>
            </p:cNvSpPr>
            <p:nvPr/>
          </p:nvSpPr>
          <p:spPr bwMode="auto">
            <a:xfrm rot="5400000">
              <a:off x="1345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AutoShape 253"/>
            <p:cNvSpPr>
              <a:spLocks noChangeArrowheads="1"/>
            </p:cNvSpPr>
            <p:nvPr/>
          </p:nvSpPr>
          <p:spPr bwMode="auto">
            <a:xfrm rot="5400000">
              <a:off x="1441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AutoShape 254"/>
            <p:cNvSpPr>
              <a:spLocks noChangeArrowheads="1"/>
            </p:cNvSpPr>
            <p:nvPr/>
          </p:nvSpPr>
          <p:spPr bwMode="auto">
            <a:xfrm rot="5400000">
              <a:off x="1537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AutoShape 255"/>
            <p:cNvSpPr>
              <a:spLocks noChangeArrowheads="1"/>
            </p:cNvSpPr>
            <p:nvPr/>
          </p:nvSpPr>
          <p:spPr bwMode="auto">
            <a:xfrm rot="5400000">
              <a:off x="1248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AutoShape 256"/>
            <p:cNvSpPr>
              <a:spLocks noChangeArrowheads="1"/>
            </p:cNvSpPr>
            <p:nvPr/>
          </p:nvSpPr>
          <p:spPr bwMode="auto">
            <a:xfrm rot="5400000">
              <a:off x="1152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AutoShape 257"/>
            <p:cNvSpPr>
              <a:spLocks noChangeArrowheads="1"/>
            </p:cNvSpPr>
            <p:nvPr/>
          </p:nvSpPr>
          <p:spPr bwMode="auto">
            <a:xfrm rot="5400000">
              <a:off x="1056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AutoShape 258"/>
            <p:cNvSpPr>
              <a:spLocks noChangeArrowheads="1"/>
            </p:cNvSpPr>
            <p:nvPr/>
          </p:nvSpPr>
          <p:spPr bwMode="auto">
            <a:xfrm rot="5400000">
              <a:off x="960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AutoShape 259"/>
            <p:cNvSpPr>
              <a:spLocks noChangeArrowheads="1"/>
            </p:cNvSpPr>
            <p:nvPr/>
          </p:nvSpPr>
          <p:spPr bwMode="auto">
            <a:xfrm rot="5400000">
              <a:off x="865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AutoShape 260"/>
            <p:cNvSpPr>
              <a:spLocks noChangeArrowheads="1"/>
            </p:cNvSpPr>
            <p:nvPr/>
          </p:nvSpPr>
          <p:spPr bwMode="auto">
            <a:xfrm rot="5400000">
              <a:off x="768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AutoShape 261"/>
            <p:cNvSpPr>
              <a:spLocks noChangeArrowheads="1"/>
            </p:cNvSpPr>
            <p:nvPr/>
          </p:nvSpPr>
          <p:spPr bwMode="auto">
            <a:xfrm rot="5400000">
              <a:off x="672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AutoShape 262"/>
            <p:cNvSpPr>
              <a:spLocks noChangeArrowheads="1"/>
            </p:cNvSpPr>
            <p:nvPr/>
          </p:nvSpPr>
          <p:spPr bwMode="auto">
            <a:xfrm rot="5400000">
              <a:off x="576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AutoShape 263"/>
            <p:cNvSpPr>
              <a:spLocks noChangeArrowheads="1"/>
            </p:cNvSpPr>
            <p:nvPr/>
          </p:nvSpPr>
          <p:spPr bwMode="auto">
            <a:xfrm rot="5400000">
              <a:off x="480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AutoShape 264"/>
            <p:cNvSpPr>
              <a:spLocks noChangeArrowheads="1"/>
            </p:cNvSpPr>
            <p:nvPr/>
          </p:nvSpPr>
          <p:spPr bwMode="auto">
            <a:xfrm rot="5400000">
              <a:off x="1345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AutoShape 265"/>
            <p:cNvSpPr>
              <a:spLocks noChangeArrowheads="1"/>
            </p:cNvSpPr>
            <p:nvPr/>
          </p:nvSpPr>
          <p:spPr bwMode="auto">
            <a:xfrm rot="5400000">
              <a:off x="1441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AutoShape 266"/>
            <p:cNvSpPr>
              <a:spLocks noChangeArrowheads="1"/>
            </p:cNvSpPr>
            <p:nvPr/>
          </p:nvSpPr>
          <p:spPr bwMode="auto">
            <a:xfrm rot="5400000">
              <a:off x="1537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AutoShape 267"/>
            <p:cNvSpPr>
              <a:spLocks noChangeArrowheads="1"/>
            </p:cNvSpPr>
            <p:nvPr/>
          </p:nvSpPr>
          <p:spPr bwMode="auto">
            <a:xfrm rot="5400000">
              <a:off x="1248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AutoShape 268"/>
            <p:cNvSpPr>
              <a:spLocks noChangeArrowheads="1"/>
            </p:cNvSpPr>
            <p:nvPr/>
          </p:nvSpPr>
          <p:spPr bwMode="auto">
            <a:xfrm rot="5400000">
              <a:off x="1152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AutoShape 269"/>
            <p:cNvSpPr>
              <a:spLocks noChangeArrowheads="1"/>
            </p:cNvSpPr>
            <p:nvPr/>
          </p:nvSpPr>
          <p:spPr bwMode="auto">
            <a:xfrm rot="5400000">
              <a:off x="1056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AutoShape 270"/>
            <p:cNvSpPr>
              <a:spLocks noChangeArrowheads="1"/>
            </p:cNvSpPr>
            <p:nvPr/>
          </p:nvSpPr>
          <p:spPr bwMode="auto">
            <a:xfrm rot="5400000">
              <a:off x="960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AutoShape 271"/>
            <p:cNvSpPr>
              <a:spLocks noChangeArrowheads="1"/>
            </p:cNvSpPr>
            <p:nvPr/>
          </p:nvSpPr>
          <p:spPr bwMode="auto">
            <a:xfrm rot="5400000">
              <a:off x="865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AutoShape 272"/>
            <p:cNvSpPr>
              <a:spLocks noChangeArrowheads="1"/>
            </p:cNvSpPr>
            <p:nvPr/>
          </p:nvSpPr>
          <p:spPr bwMode="auto">
            <a:xfrm rot="5400000">
              <a:off x="768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AutoShape 273"/>
            <p:cNvSpPr>
              <a:spLocks noChangeArrowheads="1"/>
            </p:cNvSpPr>
            <p:nvPr/>
          </p:nvSpPr>
          <p:spPr bwMode="auto">
            <a:xfrm rot="5400000">
              <a:off x="672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AutoShape 274"/>
            <p:cNvSpPr>
              <a:spLocks noChangeArrowheads="1"/>
            </p:cNvSpPr>
            <p:nvPr/>
          </p:nvSpPr>
          <p:spPr bwMode="auto">
            <a:xfrm rot="5400000">
              <a:off x="576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AutoShape 275"/>
            <p:cNvSpPr>
              <a:spLocks noChangeArrowheads="1"/>
            </p:cNvSpPr>
            <p:nvPr/>
          </p:nvSpPr>
          <p:spPr bwMode="auto">
            <a:xfrm rot="5400000">
              <a:off x="480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AutoShape 276"/>
            <p:cNvSpPr>
              <a:spLocks noChangeArrowheads="1"/>
            </p:cNvSpPr>
            <p:nvPr/>
          </p:nvSpPr>
          <p:spPr bwMode="auto">
            <a:xfrm rot="5400000">
              <a:off x="1345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AutoShape 277"/>
            <p:cNvSpPr>
              <a:spLocks noChangeArrowheads="1"/>
            </p:cNvSpPr>
            <p:nvPr/>
          </p:nvSpPr>
          <p:spPr bwMode="auto">
            <a:xfrm rot="5400000">
              <a:off x="1441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AutoShape 278"/>
            <p:cNvSpPr>
              <a:spLocks noChangeArrowheads="1"/>
            </p:cNvSpPr>
            <p:nvPr/>
          </p:nvSpPr>
          <p:spPr bwMode="auto">
            <a:xfrm rot="5400000">
              <a:off x="1537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Text Box 300"/>
          <p:cNvSpPr txBox="1">
            <a:spLocks noChangeArrowheads="1"/>
          </p:cNvSpPr>
          <p:nvPr/>
        </p:nvSpPr>
        <p:spPr bwMode="auto">
          <a:xfrm>
            <a:off x="3142541" y="895300"/>
            <a:ext cx="1436867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fontAlgn="base">
              <a:spcBef>
                <a:spcPct val="50000"/>
              </a:spcBef>
              <a:spcAft>
                <a:spcPct val="0"/>
              </a:spcAft>
              <a:defRPr>
                <a:solidFill>
                  <a:srgbClr val="000000"/>
                </a:solidFill>
                <a:cs typeface="Arial" charset="0"/>
              </a:defRPr>
            </a:lvl1pPr>
          </a:lstStyle>
          <a:p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Self-fertilize</a:t>
            </a:r>
          </a:p>
        </p:txBody>
      </p:sp>
      <p:cxnSp>
        <p:nvCxnSpPr>
          <p:cNvPr id="62" name="AutoShape 876"/>
          <p:cNvCxnSpPr>
            <a:cxnSpLocks noChangeShapeType="1"/>
            <a:stCxn id="29" idx="0"/>
            <a:endCxn id="142" idx="3"/>
          </p:cNvCxnSpPr>
          <p:nvPr/>
        </p:nvCxnSpPr>
        <p:spPr bwMode="auto">
          <a:xfrm>
            <a:off x="921554" y="1250073"/>
            <a:ext cx="78317" cy="747184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AutoShape 878"/>
          <p:cNvCxnSpPr>
            <a:cxnSpLocks noChangeShapeType="1"/>
            <a:stCxn id="55" idx="0"/>
            <a:endCxn id="140" idx="3"/>
          </p:cNvCxnSpPr>
          <p:nvPr/>
        </p:nvCxnSpPr>
        <p:spPr bwMode="auto">
          <a:xfrm>
            <a:off x="513038" y="1639540"/>
            <a:ext cx="158749" cy="35771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4" name="AutoShape 879"/>
          <p:cNvCxnSpPr>
            <a:cxnSpLocks noChangeShapeType="1"/>
            <a:stCxn id="12" idx="0"/>
            <a:endCxn id="147" idx="3"/>
          </p:cNvCxnSpPr>
          <p:nvPr/>
        </p:nvCxnSpPr>
        <p:spPr bwMode="auto">
          <a:xfrm flipH="1">
            <a:off x="1814787" y="1055341"/>
            <a:ext cx="122767" cy="9355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5" name="AutoShape 880"/>
          <p:cNvCxnSpPr>
            <a:cxnSpLocks noChangeShapeType="1"/>
            <a:stCxn id="42" idx="0"/>
            <a:endCxn id="141" idx="3"/>
          </p:cNvCxnSpPr>
          <p:nvPr/>
        </p:nvCxnSpPr>
        <p:spPr bwMode="auto">
          <a:xfrm>
            <a:off x="716238" y="1444807"/>
            <a:ext cx="120649" cy="55245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6" name="AutoShape 882"/>
          <p:cNvCxnSpPr>
            <a:cxnSpLocks noChangeShapeType="1"/>
            <a:stCxn id="16" idx="0"/>
            <a:endCxn id="143" idx="3"/>
          </p:cNvCxnSpPr>
          <p:nvPr/>
        </p:nvCxnSpPr>
        <p:spPr bwMode="auto">
          <a:xfrm>
            <a:off x="1124753" y="1055341"/>
            <a:ext cx="35984" cy="9355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7" name="AutoShape 883"/>
          <p:cNvCxnSpPr>
            <a:cxnSpLocks noChangeShapeType="1"/>
            <a:stCxn id="38" idx="0"/>
            <a:endCxn id="145" idx="3"/>
          </p:cNvCxnSpPr>
          <p:nvPr/>
        </p:nvCxnSpPr>
        <p:spPr bwMode="auto">
          <a:xfrm flipH="1">
            <a:off x="1488821" y="1444807"/>
            <a:ext cx="40217" cy="5461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" name="AutoShape 884"/>
          <p:cNvCxnSpPr>
            <a:cxnSpLocks noChangeShapeType="1"/>
            <a:stCxn id="25" idx="0"/>
            <a:endCxn id="146" idx="3"/>
          </p:cNvCxnSpPr>
          <p:nvPr/>
        </p:nvCxnSpPr>
        <p:spPr bwMode="auto">
          <a:xfrm flipH="1">
            <a:off x="1649687" y="1250074"/>
            <a:ext cx="84667" cy="74083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AutoShape 885"/>
          <p:cNvCxnSpPr>
            <a:cxnSpLocks noChangeShapeType="1"/>
            <a:stCxn id="47" idx="0"/>
            <a:endCxn id="148" idx="3"/>
          </p:cNvCxnSpPr>
          <p:nvPr/>
        </p:nvCxnSpPr>
        <p:spPr bwMode="auto">
          <a:xfrm flipH="1">
            <a:off x="1977771" y="1639541"/>
            <a:ext cx="160867" cy="3513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AutoShape 887"/>
          <p:cNvCxnSpPr>
            <a:cxnSpLocks noChangeShapeType="1"/>
            <a:stCxn id="44" idx="0"/>
            <a:endCxn id="149" idx="3"/>
          </p:cNvCxnSpPr>
          <p:nvPr/>
        </p:nvCxnSpPr>
        <p:spPr bwMode="auto">
          <a:xfrm flipH="1">
            <a:off x="2138638" y="1446925"/>
            <a:ext cx="205316" cy="54398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" name="AutoShape 888"/>
          <p:cNvCxnSpPr>
            <a:cxnSpLocks noChangeShapeType="1"/>
            <a:stCxn id="33" idx="0"/>
            <a:endCxn id="150" idx="3"/>
          </p:cNvCxnSpPr>
          <p:nvPr/>
        </p:nvCxnSpPr>
        <p:spPr bwMode="auto">
          <a:xfrm flipH="1">
            <a:off x="2303738" y="1252191"/>
            <a:ext cx="245533" cy="738716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2" name="Text Box 933"/>
          <p:cNvSpPr txBox="1">
            <a:spLocks noChangeArrowheads="1"/>
          </p:cNvSpPr>
          <p:nvPr/>
        </p:nvSpPr>
        <p:spPr bwMode="auto">
          <a:xfrm>
            <a:off x="3146774" y="1930492"/>
            <a:ext cx="1410369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fontAlgn="base">
              <a:spcBef>
                <a:spcPct val="50000"/>
              </a:spcBef>
              <a:spcAft>
                <a:spcPct val="0"/>
              </a:spcAft>
              <a:defRPr>
                <a:solidFill>
                  <a:srgbClr val="000000"/>
                </a:solidFill>
                <a:cs typeface="Arial" charset="0"/>
              </a:defRPr>
            </a:lvl1pPr>
          </a:lstStyle>
          <a:p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Recombine offspring. </a:t>
            </a:r>
            <a:r>
              <a:rPr lang="en-GB" altLang="en-US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On-season, off-season?</a:t>
            </a:r>
          </a:p>
        </p:txBody>
      </p:sp>
      <p:cxnSp>
        <p:nvCxnSpPr>
          <p:cNvPr id="125" name="AutoShape 1192"/>
          <p:cNvCxnSpPr>
            <a:cxnSpLocks noChangeShapeType="1"/>
            <a:stCxn id="55" idx="2"/>
            <a:endCxn id="152" idx="0"/>
          </p:cNvCxnSpPr>
          <p:nvPr/>
        </p:nvCxnSpPr>
        <p:spPr bwMode="auto">
          <a:xfrm>
            <a:off x="405087" y="1639541"/>
            <a:ext cx="71967" cy="53975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6" name="AutoShape 1193"/>
          <p:cNvCxnSpPr>
            <a:cxnSpLocks noChangeShapeType="1"/>
            <a:stCxn id="29" idx="2"/>
            <a:endCxn id="154" idx="0"/>
          </p:cNvCxnSpPr>
          <p:nvPr/>
        </p:nvCxnSpPr>
        <p:spPr bwMode="auto">
          <a:xfrm flipH="1">
            <a:off x="477054" y="1250074"/>
            <a:ext cx="336551" cy="12573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7" name="AutoShape 1194"/>
          <p:cNvCxnSpPr>
            <a:cxnSpLocks noChangeShapeType="1"/>
            <a:stCxn id="42" idx="2"/>
            <a:endCxn id="153" idx="0"/>
          </p:cNvCxnSpPr>
          <p:nvPr/>
        </p:nvCxnSpPr>
        <p:spPr bwMode="auto">
          <a:xfrm flipH="1">
            <a:off x="477054" y="1444807"/>
            <a:ext cx="131233" cy="8974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8" name="AutoShape 1196"/>
          <p:cNvCxnSpPr>
            <a:cxnSpLocks noChangeShapeType="1"/>
            <a:stCxn id="16" idx="2"/>
            <a:endCxn id="155" idx="0"/>
          </p:cNvCxnSpPr>
          <p:nvPr/>
        </p:nvCxnSpPr>
        <p:spPr bwMode="auto">
          <a:xfrm flipH="1">
            <a:off x="483404" y="1055341"/>
            <a:ext cx="533400" cy="16129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" name="AutoShape 1197"/>
          <p:cNvCxnSpPr>
            <a:cxnSpLocks noChangeShapeType="1"/>
            <a:stCxn id="38" idx="2"/>
            <a:endCxn id="157" idx="0"/>
          </p:cNvCxnSpPr>
          <p:nvPr/>
        </p:nvCxnSpPr>
        <p:spPr bwMode="auto">
          <a:xfrm flipH="1">
            <a:off x="483404" y="1444807"/>
            <a:ext cx="937683" cy="155151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0" name="AutoShape 1198"/>
          <p:cNvCxnSpPr>
            <a:cxnSpLocks noChangeShapeType="1"/>
            <a:stCxn id="33" idx="2"/>
            <a:endCxn id="162" idx="0"/>
          </p:cNvCxnSpPr>
          <p:nvPr/>
        </p:nvCxnSpPr>
        <p:spPr bwMode="auto">
          <a:xfrm flipH="1">
            <a:off x="483405" y="1252191"/>
            <a:ext cx="1957916" cy="255693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AutoShape 1199"/>
          <p:cNvCxnSpPr>
            <a:cxnSpLocks noChangeShapeType="1"/>
            <a:stCxn id="25" idx="2"/>
            <a:endCxn id="158" idx="0"/>
          </p:cNvCxnSpPr>
          <p:nvPr/>
        </p:nvCxnSpPr>
        <p:spPr bwMode="auto">
          <a:xfrm flipH="1">
            <a:off x="483404" y="1250074"/>
            <a:ext cx="1143000" cy="190711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2" name="AutoShape 1200"/>
          <p:cNvCxnSpPr>
            <a:cxnSpLocks noChangeShapeType="1"/>
            <a:stCxn id="12" idx="2"/>
            <a:endCxn id="159" idx="0"/>
          </p:cNvCxnSpPr>
          <p:nvPr/>
        </p:nvCxnSpPr>
        <p:spPr bwMode="auto">
          <a:xfrm flipH="1">
            <a:off x="483404" y="1055341"/>
            <a:ext cx="1346200" cy="226483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" name="AutoShape 1201"/>
          <p:cNvCxnSpPr>
            <a:cxnSpLocks noChangeShapeType="1"/>
            <a:stCxn id="47" idx="2"/>
            <a:endCxn id="160" idx="0"/>
          </p:cNvCxnSpPr>
          <p:nvPr/>
        </p:nvCxnSpPr>
        <p:spPr bwMode="auto">
          <a:xfrm flipH="1">
            <a:off x="483404" y="1639540"/>
            <a:ext cx="1547283" cy="184573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4" name="AutoShape 1202"/>
          <p:cNvCxnSpPr>
            <a:cxnSpLocks noChangeShapeType="1"/>
            <a:stCxn id="44" idx="2"/>
            <a:endCxn id="161" idx="0"/>
          </p:cNvCxnSpPr>
          <p:nvPr/>
        </p:nvCxnSpPr>
        <p:spPr bwMode="auto">
          <a:xfrm flipH="1">
            <a:off x="483404" y="1446924"/>
            <a:ext cx="1752600" cy="2199216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5" name="AutoShape 1203"/>
          <p:cNvCxnSpPr>
            <a:cxnSpLocks noChangeShapeType="1"/>
            <a:stCxn id="22" idx="2"/>
            <a:endCxn id="163" idx="0"/>
          </p:cNvCxnSpPr>
          <p:nvPr/>
        </p:nvCxnSpPr>
        <p:spPr bwMode="auto">
          <a:xfrm flipH="1">
            <a:off x="483405" y="1057458"/>
            <a:ext cx="2161116" cy="29167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6" name="AutoShape 1204"/>
          <p:cNvCxnSpPr>
            <a:cxnSpLocks noChangeShapeType="1"/>
            <a:stCxn id="22" idx="0"/>
            <a:endCxn id="151" idx="2"/>
          </p:cNvCxnSpPr>
          <p:nvPr/>
        </p:nvCxnSpPr>
        <p:spPr bwMode="auto">
          <a:xfrm flipH="1">
            <a:off x="2506938" y="1057457"/>
            <a:ext cx="245533" cy="9736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7" name="AutoShape 1205"/>
          <p:cNvCxnSpPr>
            <a:cxnSpLocks noChangeShapeType="1"/>
            <a:stCxn id="51" idx="2"/>
            <a:endCxn id="156" idx="0"/>
          </p:cNvCxnSpPr>
          <p:nvPr/>
        </p:nvCxnSpPr>
        <p:spPr bwMode="auto">
          <a:xfrm flipH="1">
            <a:off x="483404" y="1641658"/>
            <a:ext cx="736600" cy="11895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8" name="AutoShape 1206"/>
          <p:cNvCxnSpPr>
            <a:cxnSpLocks noChangeShapeType="1"/>
            <a:stCxn id="51" idx="0"/>
            <a:endCxn id="144" idx="3"/>
          </p:cNvCxnSpPr>
          <p:nvPr/>
        </p:nvCxnSpPr>
        <p:spPr bwMode="auto">
          <a:xfrm flipH="1">
            <a:off x="1325838" y="1641658"/>
            <a:ext cx="2116" cy="349249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0" name="AutoShape 1002"/>
          <p:cNvSpPr>
            <a:spLocks noChangeArrowheads="1"/>
          </p:cNvSpPr>
          <p:nvPr/>
        </p:nvSpPr>
        <p:spPr bwMode="auto">
          <a:xfrm rot="16200000">
            <a:off x="642155" y="200784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AutoShape 1003"/>
          <p:cNvSpPr>
            <a:spLocks noChangeArrowheads="1"/>
          </p:cNvSpPr>
          <p:nvPr/>
        </p:nvSpPr>
        <p:spPr bwMode="auto">
          <a:xfrm rot="16200000">
            <a:off x="807254" y="200572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AutoShape 1004"/>
          <p:cNvSpPr>
            <a:spLocks noChangeArrowheads="1"/>
          </p:cNvSpPr>
          <p:nvPr/>
        </p:nvSpPr>
        <p:spPr bwMode="auto">
          <a:xfrm rot="16200000">
            <a:off x="970238" y="200784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AutoShape 1017"/>
          <p:cNvSpPr>
            <a:spLocks noChangeArrowheads="1"/>
          </p:cNvSpPr>
          <p:nvPr/>
        </p:nvSpPr>
        <p:spPr bwMode="auto">
          <a:xfrm rot="16200000">
            <a:off x="1131104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AutoShape 1018"/>
          <p:cNvSpPr>
            <a:spLocks noChangeArrowheads="1"/>
          </p:cNvSpPr>
          <p:nvPr/>
        </p:nvSpPr>
        <p:spPr bwMode="auto">
          <a:xfrm rot="16200000">
            <a:off x="1296204" y="199937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AutoShape 1019"/>
          <p:cNvSpPr>
            <a:spLocks noChangeArrowheads="1"/>
          </p:cNvSpPr>
          <p:nvPr/>
        </p:nvSpPr>
        <p:spPr bwMode="auto">
          <a:xfrm rot="16200000">
            <a:off x="1459188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AutoShape 1020"/>
          <p:cNvSpPr>
            <a:spLocks noChangeArrowheads="1"/>
          </p:cNvSpPr>
          <p:nvPr/>
        </p:nvSpPr>
        <p:spPr bwMode="auto">
          <a:xfrm rot="16200000">
            <a:off x="1620054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AutoShape 1021"/>
          <p:cNvSpPr>
            <a:spLocks noChangeArrowheads="1"/>
          </p:cNvSpPr>
          <p:nvPr/>
        </p:nvSpPr>
        <p:spPr bwMode="auto">
          <a:xfrm rot="16200000">
            <a:off x="1785154" y="199937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AutoShape 1022"/>
          <p:cNvSpPr>
            <a:spLocks noChangeArrowheads="1"/>
          </p:cNvSpPr>
          <p:nvPr/>
        </p:nvSpPr>
        <p:spPr bwMode="auto">
          <a:xfrm rot="16200000">
            <a:off x="1948137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AutoShape 1023"/>
          <p:cNvSpPr>
            <a:spLocks noChangeArrowheads="1"/>
          </p:cNvSpPr>
          <p:nvPr/>
        </p:nvSpPr>
        <p:spPr bwMode="auto">
          <a:xfrm rot="16200000">
            <a:off x="2109004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AutoShape 1024"/>
          <p:cNvSpPr>
            <a:spLocks noChangeArrowheads="1"/>
          </p:cNvSpPr>
          <p:nvPr/>
        </p:nvSpPr>
        <p:spPr bwMode="auto">
          <a:xfrm rot="16200000">
            <a:off x="2274104" y="199937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AutoShape 1025"/>
          <p:cNvSpPr>
            <a:spLocks noChangeArrowheads="1"/>
          </p:cNvSpPr>
          <p:nvPr/>
        </p:nvSpPr>
        <p:spPr bwMode="auto">
          <a:xfrm rot="16200000">
            <a:off x="2437087" y="20014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AutoShape 1028"/>
          <p:cNvSpPr>
            <a:spLocks noChangeArrowheads="1"/>
          </p:cNvSpPr>
          <p:nvPr/>
        </p:nvSpPr>
        <p:spPr bwMode="auto">
          <a:xfrm>
            <a:off x="449538" y="219199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AutoShape 1029"/>
          <p:cNvSpPr>
            <a:spLocks noChangeArrowheads="1"/>
          </p:cNvSpPr>
          <p:nvPr/>
        </p:nvSpPr>
        <p:spPr bwMode="auto">
          <a:xfrm>
            <a:off x="449538" y="235497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AutoShape 1030"/>
          <p:cNvSpPr>
            <a:spLocks noChangeArrowheads="1"/>
          </p:cNvSpPr>
          <p:nvPr/>
        </p:nvSpPr>
        <p:spPr bwMode="auto">
          <a:xfrm>
            <a:off x="449538" y="252007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AutoShape 1031"/>
          <p:cNvSpPr>
            <a:spLocks noChangeArrowheads="1"/>
          </p:cNvSpPr>
          <p:nvPr/>
        </p:nvSpPr>
        <p:spPr bwMode="auto">
          <a:xfrm>
            <a:off x="455888" y="2680941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AutoShape 1032"/>
          <p:cNvSpPr>
            <a:spLocks noChangeArrowheads="1"/>
          </p:cNvSpPr>
          <p:nvPr/>
        </p:nvSpPr>
        <p:spPr bwMode="auto">
          <a:xfrm>
            <a:off x="455888" y="2843924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Rectangle 1006"/>
          <p:cNvSpPr>
            <a:spLocks noChangeArrowheads="1"/>
          </p:cNvSpPr>
          <p:nvPr/>
        </p:nvSpPr>
        <p:spPr bwMode="auto">
          <a:xfrm>
            <a:off x="644271" y="2156007"/>
            <a:ext cx="1919816" cy="683683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AutoShape 1208"/>
          <p:cNvSpPr>
            <a:spLocks/>
          </p:cNvSpPr>
          <p:nvPr/>
        </p:nvSpPr>
        <p:spPr bwMode="auto">
          <a:xfrm rot="16200000">
            <a:off x="1509184" y="2019114"/>
            <a:ext cx="224367" cy="1924049"/>
          </a:xfrm>
          <a:prstGeom prst="leftBrace">
            <a:avLst>
              <a:gd name="adj1" fmla="val 71462"/>
              <a:gd name="adj2" fmla="val 49722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Textfeld 298"/>
          <p:cNvSpPr txBox="1"/>
          <p:nvPr/>
        </p:nvSpPr>
        <p:spPr>
          <a:xfrm>
            <a:off x="53615" y="49361"/>
            <a:ext cx="1209181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Recurrent Mass Selection to illustrate diminishing return of ever harder selection. </a:t>
            </a:r>
          </a:p>
        </p:txBody>
      </p:sp>
      <p:cxnSp>
        <p:nvCxnSpPr>
          <p:cNvPr id="352" name="Gerade Verbindung mit Pfeil 351"/>
          <p:cNvCxnSpPr>
            <a:stCxn id="298" idx="1"/>
            <a:endCxn id="75" idx="0"/>
          </p:cNvCxnSpPr>
          <p:nvPr/>
        </p:nvCxnSpPr>
        <p:spPr>
          <a:xfrm>
            <a:off x="1616019" y="3093322"/>
            <a:ext cx="6151" cy="21203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Rechteck 301"/>
          <p:cNvSpPr/>
          <p:nvPr/>
        </p:nvSpPr>
        <p:spPr>
          <a:xfrm>
            <a:off x="156027" y="817461"/>
            <a:ext cx="2918780" cy="4783239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6714" y="2315299"/>
            <a:ext cx="177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Recombine* </a:t>
            </a:r>
          </a:p>
        </p:txBody>
      </p:sp>
      <p:sp>
        <p:nvSpPr>
          <p:cNvPr id="305" name="Text Box 300"/>
          <p:cNvSpPr txBox="1">
            <a:spLocks noChangeArrowheads="1"/>
          </p:cNvSpPr>
          <p:nvPr/>
        </p:nvSpPr>
        <p:spPr bwMode="auto">
          <a:xfrm>
            <a:off x="3174789" y="3488603"/>
            <a:ext cx="1436867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n-US"/>
            </a:defPPr>
            <a:lvl1pPr fontAlgn="base">
              <a:spcBef>
                <a:spcPct val="50000"/>
              </a:spcBef>
              <a:spcAft>
                <a:spcPct val="0"/>
              </a:spcAft>
              <a:defRPr>
                <a:solidFill>
                  <a:srgbClr val="000000"/>
                </a:solidFill>
                <a:cs typeface="Arial" charset="0"/>
              </a:defRPr>
            </a:lvl1pPr>
          </a:lstStyle>
          <a:p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Self-fertilize selected individuals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79434" y="668169"/>
            <a:ext cx="7365999" cy="563231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Make things easy. Say,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1 in both cases hence irrelevant for the comparison. Say, h = constant hence irrelevant for the comparison.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So, G = h ∙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here, we are only turning the screw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(selection intensity).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step in two years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Take N=10.000 candidates and α=1%, you select 100 best ones, hence </a:t>
            </a:r>
            <a:r>
              <a:rPr lang="en-GB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=2.665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Rigourously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G=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2.665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∙h∙σ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steps in two years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Take N=500 candidates in each year, and α=20% (you select each year 100 best ones, hence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=1.397; less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rigourously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for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was corrected* for N=500&lt;∞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gain in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years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calculated as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 =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∙ 1.397 ∙ h ∙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2.794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∙ h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both cases, after 2 years you end up with 100 best candidates. </a:t>
            </a: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2.794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&gt;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2.665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, although only 2 ∙ 500 candidates were tested instead of 10.000;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you see the ‘diminishing return from ever harder selection’.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cf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EiB_M2_Selection Intensity_26-10-20.pdf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14874" y="2848157"/>
            <a:ext cx="2661159" cy="1275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07" name="Group 671"/>
          <p:cNvGrpSpPr>
            <a:grpSpLocks/>
          </p:cNvGrpSpPr>
          <p:nvPr/>
        </p:nvGrpSpPr>
        <p:grpSpPr bwMode="auto">
          <a:xfrm>
            <a:off x="290795" y="3150826"/>
            <a:ext cx="2540000" cy="874184"/>
            <a:chOff x="432" y="1118"/>
            <a:chExt cx="1200" cy="413"/>
          </a:xfrm>
        </p:grpSpPr>
        <p:sp>
          <p:nvSpPr>
            <p:cNvPr id="308" name="Rectangle 230"/>
            <p:cNvSpPr>
              <a:spLocks noChangeArrowheads="1"/>
            </p:cNvSpPr>
            <p:nvPr/>
          </p:nvSpPr>
          <p:spPr bwMode="auto">
            <a:xfrm>
              <a:off x="432" y="1118"/>
              <a:ext cx="1200" cy="41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AutoShape 231"/>
            <p:cNvSpPr>
              <a:spLocks noChangeArrowheads="1"/>
            </p:cNvSpPr>
            <p:nvPr/>
          </p:nvSpPr>
          <p:spPr bwMode="auto">
            <a:xfrm rot="5400000">
              <a:off x="1248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AutoShape 232"/>
            <p:cNvSpPr>
              <a:spLocks noChangeArrowheads="1"/>
            </p:cNvSpPr>
            <p:nvPr/>
          </p:nvSpPr>
          <p:spPr bwMode="auto">
            <a:xfrm rot="5400000">
              <a:off x="1152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AutoShape 233"/>
            <p:cNvSpPr>
              <a:spLocks noChangeArrowheads="1"/>
            </p:cNvSpPr>
            <p:nvPr/>
          </p:nvSpPr>
          <p:spPr bwMode="auto">
            <a:xfrm rot="5400000">
              <a:off x="1056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AutoShape 234"/>
            <p:cNvSpPr>
              <a:spLocks noChangeArrowheads="1"/>
            </p:cNvSpPr>
            <p:nvPr/>
          </p:nvSpPr>
          <p:spPr bwMode="auto">
            <a:xfrm rot="5400000">
              <a:off x="960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AutoShape 235"/>
            <p:cNvSpPr>
              <a:spLocks noChangeArrowheads="1"/>
            </p:cNvSpPr>
            <p:nvPr/>
          </p:nvSpPr>
          <p:spPr bwMode="auto">
            <a:xfrm rot="5400000">
              <a:off x="865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AutoShape 236"/>
            <p:cNvSpPr>
              <a:spLocks noChangeArrowheads="1"/>
            </p:cNvSpPr>
            <p:nvPr/>
          </p:nvSpPr>
          <p:spPr bwMode="auto">
            <a:xfrm rot="5400000">
              <a:off x="768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AutoShape 237"/>
            <p:cNvSpPr>
              <a:spLocks noChangeArrowheads="1"/>
            </p:cNvSpPr>
            <p:nvPr/>
          </p:nvSpPr>
          <p:spPr bwMode="auto">
            <a:xfrm rot="5400000">
              <a:off x="672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AutoShape 238"/>
            <p:cNvSpPr>
              <a:spLocks noChangeArrowheads="1"/>
            </p:cNvSpPr>
            <p:nvPr/>
          </p:nvSpPr>
          <p:spPr bwMode="auto">
            <a:xfrm rot="5400000">
              <a:off x="576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AutoShape 239"/>
            <p:cNvSpPr>
              <a:spLocks noChangeArrowheads="1"/>
            </p:cNvSpPr>
            <p:nvPr/>
          </p:nvSpPr>
          <p:spPr bwMode="auto">
            <a:xfrm rot="5400000">
              <a:off x="480" y="1162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AutoShape 240"/>
            <p:cNvSpPr>
              <a:spLocks noChangeArrowheads="1"/>
            </p:cNvSpPr>
            <p:nvPr/>
          </p:nvSpPr>
          <p:spPr bwMode="auto">
            <a:xfrm rot="5400000">
              <a:off x="1345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AutoShape 241"/>
            <p:cNvSpPr>
              <a:spLocks noChangeArrowheads="1"/>
            </p:cNvSpPr>
            <p:nvPr/>
          </p:nvSpPr>
          <p:spPr bwMode="auto">
            <a:xfrm rot="5400000">
              <a:off x="1441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0" name="AutoShape 242"/>
            <p:cNvSpPr>
              <a:spLocks noChangeArrowheads="1"/>
            </p:cNvSpPr>
            <p:nvPr/>
          </p:nvSpPr>
          <p:spPr bwMode="auto">
            <a:xfrm rot="5400000">
              <a:off x="1537" y="1163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AutoShape 243"/>
            <p:cNvSpPr>
              <a:spLocks noChangeArrowheads="1"/>
            </p:cNvSpPr>
            <p:nvPr/>
          </p:nvSpPr>
          <p:spPr bwMode="auto">
            <a:xfrm rot="5400000">
              <a:off x="1248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AutoShape 244"/>
            <p:cNvSpPr>
              <a:spLocks noChangeArrowheads="1"/>
            </p:cNvSpPr>
            <p:nvPr/>
          </p:nvSpPr>
          <p:spPr bwMode="auto">
            <a:xfrm rot="5400000">
              <a:off x="1152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AutoShape 245"/>
            <p:cNvSpPr>
              <a:spLocks noChangeArrowheads="1"/>
            </p:cNvSpPr>
            <p:nvPr/>
          </p:nvSpPr>
          <p:spPr bwMode="auto">
            <a:xfrm rot="5400000">
              <a:off x="1056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AutoShape 246"/>
            <p:cNvSpPr>
              <a:spLocks noChangeArrowheads="1"/>
            </p:cNvSpPr>
            <p:nvPr/>
          </p:nvSpPr>
          <p:spPr bwMode="auto">
            <a:xfrm rot="5400000">
              <a:off x="960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AutoShape 247"/>
            <p:cNvSpPr>
              <a:spLocks noChangeArrowheads="1"/>
            </p:cNvSpPr>
            <p:nvPr/>
          </p:nvSpPr>
          <p:spPr bwMode="auto">
            <a:xfrm rot="5400000">
              <a:off x="865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AutoShape 248"/>
            <p:cNvSpPr>
              <a:spLocks noChangeArrowheads="1"/>
            </p:cNvSpPr>
            <p:nvPr/>
          </p:nvSpPr>
          <p:spPr bwMode="auto">
            <a:xfrm rot="5400000">
              <a:off x="768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AutoShape 249"/>
            <p:cNvSpPr>
              <a:spLocks noChangeArrowheads="1"/>
            </p:cNvSpPr>
            <p:nvPr/>
          </p:nvSpPr>
          <p:spPr bwMode="auto">
            <a:xfrm rot="5400000">
              <a:off x="672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AutoShape 250"/>
            <p:cNvSpPr>
              <a:spLocks noChangeArrowheads="1"/>
            </p:cNvSpPr>
            <p:nvPr/>
          </p:nvSpPr>
          <p:spPr bwMode="auto">
            <a:xfrm rot="5400000">
              <a:off x="576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AutoShape 251"/>
            <p:cNvSpPr>
              <a:spLocks noChangeArrowheads="1"/>
            </p:cNvSpPr>
            <p:nvPr/>
          </p:nvSpPr>
          <p:spPr bwMode="auto">
            <a:xfrm rot="5400000">
              <a:off x="480" y="1254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AutoShape 252"/>
            <p:cNvSpPr>
              <a:spLocks noChangeArrowheads="1"/>
            </p:cNvSpPr>
            <p:nvPr/>
          </p:nvSpPr>
          <p:spPr bwMode="auto">
            <a:xfrm rot="5400000">
              <a:off x="1345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1" name="AutoShape 253"/>
            <p:cNvSpPr>
              <a:spLocks noChangeArrowheads="1"/>
            </p:cNvSpPr>
            <p:nvPr/>
          </p:nvSpPr>
          <p:spPr bwMode="auto">
            <a:xfrm rot="5400000">
              <a:off x="1441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2" name="AutoShape 254"/>
            <p:cNvSpPr>
              <a:spLocks noChangeArrowheads="1"/>
            </p:cNvSpPr>
            <p:nvPr/>
          </p:nvSpPr>
          <p:spPr bwMode="auto">
            <a:xfrm rot="5400000">
              <a:off x="1537" y="1255"/>
              <a:ext cx="37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AutoShape 255"/>
            <p:cNvSpPr>
              <a:spLocks noChangeArrowheads="1"/>
            </p:cNvSpPr>
            <p:nvPr/>
          </p:nvSpPr>
          <p:spPr bwMode="auto">
            <a:xfrm rot="5400000">
              <a:off x="1248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AutoShape 256"/>
            <p:cNvSpPr>
              <a:spLocks noChangeArrowheads="1"/>
            </p:cNvSpPr>
            <p:nvPr/>
          </p:nvSpPr>
          <p:spPr bwMode="auto">
            <a:xfrm rot="5400000">
              <a:off x="1152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AutoShape 257"/>
            <p:cNvSpPr>
              <a:spLocks noChangeArrowheads="1"/>
            </p:cNvSpPr>
            <p:nvPr/>
          </p:nvSpPr>
          <p:spPr bwMode="auto">
            <a:xfrm rot="5400000">
              <a:off x="1056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AutoShape 258"/>
            <p:cNvSpPr>
              <a:spLocks noChangeArrowheads="1"/>
            </p:cNvSpPr>
            <p:nvPr/>
          </p:nvSpPr>
          <p:spPr bwMode="auto">
            <a:xfrm rot="5400000">
              <a:off x="960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AutoShape 259"/>
            <p:cNvSpPr>
              <a:spLocks noChangeArrowheads="1"/>
            </p:cNvSpPr>
            <p:nvPr/>
          </p:nvSpPr>
          <p:spPr bwMode="auto">
            <a:xfrm rot="5400000">
              <a:off x="865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AutoShape 260"/>
            <p:cNvSpPr>
              <a:spLocks noChangeArrowheads="1"/>
            </p:cNvSpPr>
            <p:nvPr/>
          </p:nvSpPr>
          <p:spPr bwMode="auto">
            <a:xfrm rot="5400000">
              <a:off x="768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AutoShape 261"/>
            <p:cNvSpPr>
              <a:spLocks noChangeArrowheads="1"/>
            </p:cNvSpPr>
            <p:nvPr/>
          </p:nvSpPr>
          <p:spPr bwMode="auto">
            <a:xfrm rot="5400000">
              <a:off x="672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AutoShape 262"/>
            <p:cNvSpPr>
              <a:spLocks noChangeArrowheads="1"/>
            </p:cNvSpPr>
            <p:nvPr/>
          </p:nvSpPr>
          <p:spPr bwMode="auto">
            <a:xfrm rot="5400000">
              <a:off x="576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AutoShape 263"/>
            <p:cNvSpPr>
              <a:spLocks noChangeArrowheads="1"/>
            </p:cNvSpPr>
            <p:nvPr/>
          </p:nvSpPr>
          <p:spPr bwMode="auto">
            <a:xfrm rot="5400000">
              <a:off x="480" y="1345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AutoShape 264"/>
            <p:cNvSpPr>
              <a:spLocks noChangeArrowheads="1"/>
            </p:cNvSpPr>
            <p:nvPr/>
          </p:nvSpPr>
          <p:spPr bwMode="auto">
            <a:xfrm rot="5400000">
              <a:off x="1345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3" name="AutoShape 265"/>
            <p:cNvSpPr>
              <a:spLocks noChangeArrowheads="1"/>
            </p:cNvSpPr>
            <p:nvPr/>
          </p:nvSpPr>
          <p:spPr bwMode="auto">
            <a:xfrm rot="5400000">
              <a:off x="1441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4" name="AutoShape 266"/>
            <p:cNvSpPr>
              <a:spLocks noChangeArrowheads="1"/>
            </p:cNvSpPr>
            <p:nvPr/>
          </p:nvSpPr>
          <p:spPr bwMode="auto">
            <a:xfrm rot="5400000">
              <a:off x="1537" y="1346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AutoShape 267"/>
            <p:cNvSpPr>
              <a:spLocks noChangeArrowheads="1"/>
            </p:cNvSpPr>
            <p:nvPr/>
          </p:nvSpPr>
          <p:spPr bwMode="auto">
            <a:xfrm rot="5400000">
              <a:off x="1248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000000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AutoShape 268"/>
            <p:cNvSpPr>
              <a:spLocks noChangeArrowheads="1"/>
            </p:cNvSpPr>
            <p:nvPr/>
          </p:nvSpPr>
          <p:spPr bwMode="auto">
            <a:xfrm rot="5400000">
              <a:off x="1152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AutoShape 269"/>
            <p:cNvSpPr>
              <a:spLocks noChangeArrowheads="1"/>
            </p:cNvSpPr>
            <p:nvPr/>
          </p:nvSpPr>
          <p:spPr bwMode="auto">
            <a:xfrm rot="5400000">
              <a:off x="1056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AutoShape 270"/>
            <p:cNvSpPr>
              <a:spLocks noChangeArrowheads="1"/>
            </p:cNvSpPr>
            <p:nvPr/>
          </p:nvSpPr>
          <p:spPr bwMode="auto">
            <a:xfrm rot="5400000">
              <a:off x="960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AutoShape 271"/>
            <p:cNvSpPr>
              <a:spLocks noChangeArrowheads="1"/>
            </p:cNvSpPr>
            <p:nvPr/>
          </p:nvSpPr>
          <p:spPr bwMode="auto">
            <a:xfrm rot="5400000">
              <a:off x="865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AutoShape 272"/>
            <p:cNvSpPr>
              <a:spLocks noChangeArrowheads="1"/>
            </p:cNvSpPr>
            <p:nvPr/>
          </p:nvSpPr>
          <p:spPr bwMode="auto">
            <a:xfrm rot="5400000">
              <a:off x="768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5" name="AutoShape 273"/>
            <p:cNvSpPr>
              <a:spLocks noChangeArrowheads="1"/>
            </p:cNvSpPr>
            <p:nvPr/>
          </p:nvSpPr>
          <p:spPr bwMode="auto">
            <a:xfrm rot="5400000">
              <a:off x="672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6" name="AutoShape 274"/>
            <p:cNvSpPr>
              <a:spLocks noChangeArrowheads="1"/>
            </p:cNvSpPr>
            <p:nvPr/>
          </p:nvSpPr>
          <p:spPr bwMode="auto">
            <a:xfrm rot="5400000">
              <a:off x="576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AutoShape 275"/>
            <p:cNvSpPr>
              <a:spLocks noChangeArrowheads="1"/>
            </p:cNvSpPr>
            <p:nvPr/>
          </p:nvSpPr>
          <p:spPr bwMode="auto">
            <a:xfrm rot="5400000">
              <a:off x="480" y="1437"/>
              <a:ext cx="38" cy="39"/>
            </a:xfrm>
            <a:prstGeom prst="octagon">
              <a:avLst>
                <a:gd name="adj" fmla="val 29287"/>
              </a:avLst>
            </a:prstGeom>
            <a:solidFill>
              <a:srgbClr val="FFFFFF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AutoShape 276"/>
            <p:cNvSpPr>
              <a:spLocks noChangeArrowheads="1"/>
            </p:cNvSpPr>
            <p:nvPr/>
          </p:nvSpPr>
          <p:spPr bwMode="auto">
            <a:xfrm rot="5400000">
              <a:off x="1345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AutoShape 277"/>
            <p:cNvSpPr>
              <a:spLocks noChangeArrowheads="1"/>
            </p:cNvSpPr>
            <p:nvPr/>
          </p:nvSpPr>
          <p:spPr bwMode="auto">
            <a:xfrm rot="5400000">
              <a:off x="1441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AutoShape 278"/>
            <p:cNvSpPr>
              <a:spLocks noChangeArrowheads="1"/>
            </p:cNvSpPr>
            <p:nvPr/>
          </p:nvSpPr>
          <p:spPr bwMode="auto">
            <a:xfrm rot="5400000">
              <a:off x="1537" y="1438"/>
              <a:ext cx="38" cy="39"/>
            </a:xfrm>
            <a:prstGeom prst="octagon">
              <a:avLst>
                <a:gd name="adj" fmla="val 29287"/>
              </a:avLst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61" name="AutoShape 876"/>
          <p:cNvCxnSpPr>
            <a:cxnSpLocks noChangeShapeType="1"/>
            <a:stCxn id="327" idx="0"/>
            <a:endCxn id="387" idx="3"/>
          </p:cNvCxnSpPr>
          <p:nvPr/>
        </p:nvCxnSpPr>
        <p:spPr bwMode="auto">
          <a:xfrm>
            <a:off x="896162" y="3481026"/>
            <a:ext cx="78317" cy="747184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2" name="AutoShape 878"/>
          <p:cNvCxnSpPr>
            <a:cxnSpLocks noChangeShapeType="1"/>
            <a:stCxn id="329" idx="6"/>
            <a:endCxn id="385" idx="3"/>
          </p:cNvCxnSpPr>
          <p:nvPr/>
        </p:nvCxnSpPr>
        <p:spPr bwMode="auto">
          <a:xfrm>
            <a:off x="472829" y="3463747"/>
            <a:ext cx="198968" cy="81458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3" name="AutoShape 879"/>
          <p:cNvCxnSpPr>
            <a:cxnSpLocks noChangeShapeType="1"/>
            <a:stCxn id="346" idx="6"/>
            <a:endCxn id="392" idx="3"/>
          </p:cNvCxnSpPr>
          <p:nvPr/>
        </p:nvCxnSpPr>
        <p:spPr bwMode="auto">
          <a:xfrm flipH="1">
            <a:off x="1816912" y="3850658"/>
            <a:ext cx="79375" cy="42008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4" name="AutoShape 880"/>
          <p:cNvCxnSpPr>
            <a:cxnSpLocks noChangeShapeType="1"/>
            <a:stCxn id="340" idx="0"/>
            <a:endCxn id="386" idx="3"/>
          </p:cNvCxnSpPr>
          <p:nvPr/>
        </p:nvCxnSpPr>
        <p:spPr bwMode="auto">
          <a:xfrm>
            <a:off x="690846" y="3675760"/>
            <a:ext cx="120649" cy="55245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5" name="AutoShape 882"/>
          <p:cNvCxnSpPr>
            <a:cxnSpLocks noChangeShapeType="1"/>
            <a:stCxn id="316" idx="7"/>
          </p:cNvCxnSpPr>
          <p:nvPr/>
        </p:nvCxnSpPr>
        <p:spPr bwMode="auto">
          <a:xfrm>
            <a:off x="676029" y="3301456"/>
            <a:ext cx="457657" cy="91406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6" name="AutoShape 883"/>
          <p:cNvCxnSpPr>
            <a:cxnSpLocks noChangeShapeType="1"/>
            <a:stCxn id="336" idx="0"/>
            <a:endCxn id="390" idx="3"/>
          </p:cNvCxnSpPr>
          <p:nvPr/>
        </p:nvCxnSpPr>
        <p:spPr bwMode="auto">
          <a:xfrm flipH="1">
            <a:off x="1463429" y="3675760"/>
            <a:ext cx="40217" cy="5461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7" name="AutoShape 884"/>
          <p:cNvCxnSpPr>
            <a:cxnSpLocks noChangeShapeType="1"/>
            <a:stCxn id="323" idx="0"/>
            <a:endCxn id="391" idx="3"/>
          </p:cNvCxnSpPr>
          <p:nvPr/>
        </p:nvCxnSpPr>
        <p:spPr bwMode="auto">
          <a:xfrm flipH="1">
            <a:off x="1624295" y="3481027"/>
            <a:ext cx="84667" cy="74083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8" name="AutoShape 885"/>
          <p:cNvCxnSpPr>
            <a:cxnSpLocks noChangeShapeType="1"/>
            <a:stCxn id="345" idx="0"/>
            <a:endCxn id="393" idx="3"/>
          </p:cNvCxnSpPr>
          <p:nvPr/>
        </p:nvCxnSpPr>
        <p:spPr bwMode="auto">
          <a:xfrm flipH="1">
            <a:off x="1952379" y="3870494"/>
            <a:ext cx="160867" cy="3513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9" name="AutoShape 887"/>
          <p:cNvCxnSpPr>
            <a:cxnSpLocks noChangeShapeType="1"/>
            <a:stCxn id="355" idx="6"/>
            <a:endCxn id="394" idx="3"/>
          </p:cNvCxnSpPr>
          <p:nvPr/>
        </p:nvCxnSpPr>
        <p:spPr bwMode="auto">
          <a:xfrm>
            <a:off x="880287" y="3850658"/>
            <a:ext cx="1258359" cy="421322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0" name="AutoShape 888"/>
          <p:cNvCxnSpPr>
            <a:cxnSpLocks noChangeShapeType="1"/>
            <a:stCxn id="344" idx="7"/>
            <a:endCxn id="395" idx="3"/>
          </p:cNvCxnSpPr>
          <p:nvPr/>
        </p:nvCxnSpPr>
        <p:spPr bwMode="auto">
          <a:xfrm flipH="1">
            <a:off x="2305862" y="3691362"/>
            <a:ext cx="405342" cy="57937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1" name="AutoShape 1192"/>
          <p:cNvCxnSpPr>
            <a:cxnSpLocks noChangeShapeType="1"/>
            <a:stCxn id="329" idx="2"/>
            <a:endCxn id="397" idx="0"/>
          </p:cNvCxnSpPr>
          <p:nvPr/>
        </p:nvCxnSpPr>
        <p:spPr bwMode="auto">
          <a:xfrm>
            <a:off x="390279" y="3496190"/>
            <a:ext cx="91017" cy="942252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2" name="AutoShape 1193"/>
          <p:cNvCxnSpPr>
            <a:cxnSpLocks noChangeShapeType="1"/>
            <a:stCxn id="327" idx="2"/>
            <a:endCxn id="399" idx="0"/>
          </p:cNvCxnSpPr>
          <p:nvPr/>
        </p:nvCxnSpPr>
        <p:spPr bwMode="auto">
          <a:xfrm flipH="1">
            <a:off x="451662" y="3481027"/>
            <a:ext cx="336551" cy="12573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3" name="AutoShape 1194"/>
          <p:cNvCxnSpPr>
            <a:cxnSpLocks noChangeShapeType="1"/>
            <a:stCxn id="340" idx="2"/>
            <a:endCxn id="398" idx="0"/>
          </p:cNvCxnSpPr>
          <p:nvPr/>
        </p:nvCxnSpPr>
        <p:spPr bwMode="auto">
          <a:xfrm flipH="1">
            <a:off x="451662" y="3675760"/>
            <a:ext cx="131233" cy="8974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4" name="AutoShape 1196"/>
          <p:cNvCxnSpPr>
            <a:cxnSpLocks noChangeShapeType="1"/>
            <a:stCxn id="316" idx="3"/>
            <a:endCxn id="400" idx="0"/>
          </p:cNvCxnSpPr>
          <p:nvPr/>
        </p:nvCxnSpPr>
        <p:spPr bwMode="auto">
          <a:xfrm flipH="1">
            <a:off x="487646" y="3269013"/>
            <a:ext cx="105833" cy="1658379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5" name="AutoShape 1197"/>
          <p:cNvCxnSpPr>
            <a:cxnSpLocks noChangeShapeType="1"/>
            <a:stCxn id="336" idx="2"/>
          </p:cNvCxnSpPr>
          <p:nvPr/>
        </p:nvCxnSpPr>
        <p:spPr bwMode="auto">
          <a:xfrm flipH="1">
            <a:off x="458012" y="3675760"/>
            <a:ext cx="937683" cy="155151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6" name="AutoShape 1198"/>
          <p:cNvCxnSpPr>
            <a:cxnSpLocks noChangeShapeType="1"/>
            <a:stCxn id="344" idx="3"/>
          </p:cNvCxnSpPr>
          <p:nvPr/>
        </p:nvCxnSpPr>
        <p:spPr bwMode="auto">
          <a:xfrm flipH="1">
            <a:off x="1186138" y="3658041"/>
            <a:ext cx="1442516" cy="1628308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7" name="AutoShape 1199"/>
          <p:cNvCxnSpPr>
            <a:cxnSpLocks noChangeShapeType="1"/>
            <a:stCxn id="323" idx="2"/>
          </p:cNvCxnSpPr>
          <p:nvPr/>
        </p:nvCxnSpPr>
        <p:spPr bwMode="auto">
          <a:xfrm flipH="1">
            <a:off x="458012" y="3481027"/>
            <a:ext cx="1143000" cy="190711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8" name="AutoShape 1200"/>
          <p:cNvCxnSpPr>
            <a:cxnSpLocks noChangeShapeType="1"/>
            <a:stCxn id="346" idx="3"/>
          </p:cNvCxnSpPr>
          <p:nvPr/>
        </p:nvCxnSpPr>
        <p:spPr bwMode="auto">
          <a:xfrm flipH="1">
            <a:off x="458012" y="3850658"/>
            <a:ext cx="1355725" cy="1700469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" name="AutoShape 1201"/>
          <p:cNvCxnSpPr>
            <a:cxnSpLocks noChangeShapeType="1"/>
            <a:stCxn id="345" idx="2"/>
          </p:cNvCxnSpPr>
          <p:nvPr/>
        </p:nvCxnSpPr>
        <p:spPr bwMode="auto">
          <a:xfrm flipH="1">
            <a:off x="781862" y="3883979"/>
            <a:ext cx="1235075" cy="1394900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0" name="AutoShape 1202"/>
          <p:cNvCxnSpPr>
            <a:cxnSpLocks noChangeShapeType="1"/>
            <a:stCxn id="355" idx="3"/>
          </p:cNvCxnSpPr>
          <p:nvPr/>
        </p:nvCxnSpPr>
        <p:spPr bwMode="auto">
          <a:xfrm flipH="1">
            <a:off x="671787" y="3850658"/>
            <a:ext cx="125950" cy="658541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1" name="AutoShape 1203"/>
          <p:cNvCxnSpPr>
            <a:cxnSpLocks noChangeShapeType="1"/>
            <a:stCxn id="320" idx="2"/>
          </p:cNvCxnSpPr>
          <p:nvPr/>
        </p:nvCxnSpPr>
        <p:spPr bwMode="auto">
          <a:xfrm flipH="1">
            <a:off x="1812678" y="3303573"/>
            <a:ext cx="814918" cy="1146439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2" name="AutoShape 1204"/>
          <p:cNvCxnSpPr>
            <a:cxnSpLocks noChangeShapeType="1"/>
            <a:stCxn id="320" idx="0"/>
            <a:endCxn id="396" idx="2"/>
          </p:cNvCxnSpPr>
          <p:nvPr/>
        </p:nvCxnSpPr>
        <p:spPr bwMode="auto">
          <a:xfrm flipH="1">
            <a:off x="2481546" y="3288410"/>
            <a:ext cx="245533" cy="973667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3" name="AutoShape 1205"/>
          <p:cNvCxnSpPr>
            <a:cxnSpLocks noChangeShapeType="1"/>
            <a:stCxn id="312" idx="2"/>
            <a:endCxn id="401" idx="0"/>
          </p:cNvCxnSpPr>
          <p:nvPr/>
        </p:nvCxnSpPr>
        <p:spPr bwMode="auto">
          <a:xfrm flipH="1">
            <a:off x="487646" y="3301456"/>
            <a:ext cx="918633" cy="1790159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4" name="AutoShape 1206"/>
          <p:cNvCxnSpPr>
            <a:cxnSpLocks noChangeShapeType="1"/>
            <a:stCxn id="312" idx="7"/>
            <a:endCxn id="389" idx="3"/>
          </p:cNvCxnSpPr>
          <p:nvPr/>
        </p:nvCxnSpPr>
        <p:spPr bwMode="auto">
          <a:xfrm flipH="1">
            <a:off x="1327962" y="3301456"/>
            <a:ext cx="160867" cy="969283"/>
          </a:xfrm>
          <a:prstGeom prst="straightConnector1">
            <a:avLst/>
          </a:prstGeom>
          <a:noFill/>
          <a:ln w="635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5" name="AutoShape 1002"/>
          <p:cNvSpPr>
            <a:spLocks noChangeArrowheads="1"/>
          </p:cNvSpPr>
          <p:nvPr/>
        </p:nvSpPr>
        <p:spPr bwMode="auto">
          <a:xfrm rot="16200000">
            <a:off x="616763" y="423879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6" name="AutoShape 1003"/>
          <p:cNvSpPr>
            <a:spLocks noChangeArrowheads="1"/>
          </p:cNvSpPr>
          <p:nvPr/>
        </p:nvSpPr>
        <p:spPr bwMode="auto">
          <a:xfrm rot="16200000">
            <a:off x="781862" y="423667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7" name="AutoShape 1004"/>
          <p:cNvSpPr>
            <a:spLocks noChangeArrowheads="1"/>
          </p:cNvSpPr>
          <p:nvPr/>
        </p:nvSpPr>
        <p:spPr bwMode="auto">
          <a:xfrm rot="16200000">
            <a:off x="944846" y="423879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8" name="AutoShape 1017"/>
          <p:cNvSpPr>
            <a:spLocks noChangeArrowheads="1"/>
          </p:cNvSpPr>
          <p:nvPr/>
        </p:nvSpPr>
        <p:spPr bwMode="auto">
          <a:xfrm rot="16200000">
            <a:off x="1105712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" name="AutoShape 1018"/>
          <p:cNvSpPr>
            <a:spLocks noChangeArrowheads="1"/>
          </p:cNvSpPr>
          <p:nvPr/>
        </p:nvSpPr>
        <p:spPr bwMode="auto">
          <a:xfrm rot="16200000">
            <a:off x="1270812" y="423032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" name="AutoShape 1019"/>
          <p:cNvSpPr>
            <a:spLocks noChangeArrowheads="1"/>
          </p:cNvSpPr>
          <p:nvPr/>
        </p:nvSpPr>
        <p:spPr bwMode="auto">
          <a:xfrm rot="16200000">
            <a:off x="1433796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1" name="AutoShape 1020"/>
          <p:cNvSpPr>
            <a:spLocks noChangeArrowheads="1"/>
          </p:cNvSpPr>
          <p:nvPr/>
        </p:nvSpPr>
        <p:spPr bwMode="auto">
          <a:xfrm rot="16200000">
            <a:off x="1594662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2" name="AutoShape 1021"/>
          <p:cNvSpPr>
            <a:spLocks noChangeArrowheads="1"/>
          </p:cNvSpPr>
          <p:nvPr/>
        </p:nvSpPr>
        <p:spPr bwMode="auto">
          <a:xfrm rot="16200000">
            <a:off x="1759762" y="423032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3" name="AutoShape 1022"/>
          <p:cNvSpPr>
            <a:spLocks noChangeArrowheads="1"/>
          </p:cNvSpPr>
          <p:nvPr/>
        </p:nvSpPr>
        <p:spPr bwMode="auto">
          <a:xfrm rot="16200000">
            <a:off x="1922745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4" name="AutoShape 1023"/>
          <p:cNvSpPr>
            <a:spLocks noChangeArrowheads="1"/>
          </p:cNvSpPr>
          <p:nvPr/>
        </p:nvSpPr>
        <p:spPr bwMode="auto">
          <a:xfrm rot="16200000">
            <a:off x="2083612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5" name="AutoShape 1024"/>
          <p:cNvSpPr>
            <a:spLocks noChangeArrowheads="1"/>
          </p:cNvSpPr>
          <p:nvPr/>
        </p:nvSpPr>
        <p:spPr bwMode="auto">
          <a:xfrm rot="16200000">
            <a:off x="2248712" y="423032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6" name="AutoShape 1025"/>
          <p:cNvSpPr>
            <a:spLocks noChangeArrowheads="1"/>
          </p:cNvSpPr>
          <p:nvPr/>
        </p:nvSpPr>
        <p:spPr bwMode="auto">
          <a:xfrm rot="16200000">
            <a:off x="2411695" y="42324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7" name="AutoShape 1028"/>
          <p:cNvSpPr>
            <a:spLocks noChangeArrowheads="1"/>
          </p:cNvSpPr>
          <p:nvPr/>
        </p:nvSpPr>
        <p:spPr bwMode="auto">
          <a:xfrm>
            <a:off x="424146" y="442294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8" name="AutoShape 1029"/>
          <p:cNvSpPr>
            <a:spLocks noChangeArrowheads="1"/>
          </p:cNvSpPr>
          <p:nvPr/>
        </p:nvSpPr>
        <p:spPr bwMode="auto">
          <a:xfrm>
            <a:off x="424146" y="458592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" name="AutoShape 1030"/>
          <p:cNvSpPr>
            <a:spLocks noChangeArrowheads="1"/>
          </p:cNvSpPr>
          <p:nvPr/>
        </p:nvSpPr>
        <p:spPr bwMode="auto">
          <a:xfrm>
            <a:off x="424146" y="4751027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0" name="AutoShape 1031"/>
          <p:cNvSpPr>
            <a:spLocks noChangeArrowheads="1"/>
          </p:cNvSpPr>
          <p:nvPr/>
        </p:nvSpPr>
        <p:spPr bwMode="auto">
          <a:xfrm>
            <a:off x="430496" y="4911894"/>
            <a:ext cx="57150" cy="52917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1" name="AutoShape 1032"/>
          <p:cNvSpPr>
            <a:spLocks noChangeArrowheads="1"/>
          </p:cNvSpPr>
          <p:nvPr/>
        </p:nvSpPr>
        <p:spPr bwMode="auto">
          <a:xfrm>
            <a:off x="430496" y="5074877"/>
            <a:ext cx="57150" cy="57150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2" name="Rectangle 1006"/>
          <p:cNvSpPr>
            <a:spLocks noChangeArrowheads="1"/>
          </p:cNvSpPr>
          <p:nvPr/>
        </p:nvSpPr>
        <p:spPr bwMode="auto">
          <a:xfrm>
            <a:off x="618879" y="4386960"/>
            <a:ext cx="1919816" cy="683683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3" name="AutoShape 1208"/>
          <p:cNvSpPr>
            <a:spLocks/>
          </p:cNvSpPr>
          <p:nvPr/>
        </p:nvSpPr>
        <p:spPr bwMode="auto">
          <a:xfrm rot="16200000">
            <a:off x="1495975" y="1985156"/>
            <a:ext cx="224367" cy="1924049"/>
          </a:xfrm>
          <a:prstGeom prst="leftBrace">
            <a:avLst>
              <a:gd name="adj1" fmla="val 71462"/>
              <a:gd name="adj2" fmla="val 49722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4" name="Gerade Verbindung mit Pfeil 351"/>
          <p:cNvCxnSpPr>
            <a:stCxn id="403" idx="1"/>
          </p:cNvCxnSpPr>
          <p:nvPr/>
        </p:nvCxnSpPr>
        <p:spPr>
          <a:xfrm>
            <a:off x="1602810" y="3059364"/>
            <a:ext cx="6151" cy="99111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5" name="TextBox 404"/>
          <p:cNvSpPr txBox="1"/>
          <p:nvPr/>
        </p:nvSpPr>
        <p:spPr>
          <a:xfrm>
            <a:off x="698254" y="4546252"/>
            <a:ext cx="177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Recombine* </a:t>
            </a:r>
          </a:p>
        </p:txBody>
      </p:sp>
      <p:sp>
        <p:nvSpPr>
          <p:cNvPr id="406" name="Rectangle 405"/>
          <p:cNvSpPr/>
          <p:nvPr/>
        </p:nvSpPr>
        <p:spPr>
          <a:xfrm>
            <a:off x="320168" y="5087943"/>
            <a:ext cx="2661159" cy="4941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4" name="Textfeld 350"/>
          <p:cNvSpPr txBox="1"/>
          <p:nvPr/>
        </p:nvSpPr>
        <p:spPr>
          <a:xfrm>
            <a:off x="397440" y="5155170"/>
            <a:ext cx="1156724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et cetera</a:t>
            </a:r>
          </a:p>
        </p:txBody>
      </p:sp>
      <p:sp>
        <p:nvSpPr>
          <p:cNvPr id="416" name="TextBox 415"/>
          <p:cNvSpPr txBox="1"/>
          <p:nvPr/>
        </p:nvSpPr>
        <p:spPr>
          <a:xfrm>
            <a:off x="181763" y="5717505"/>
            <a:ext cx="4464095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e.g. round-robin design (1x2; 2x3; 3x4 ...)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https://doi.org/10.1038/sj.hdy.6800763</a:t>
            </a:r>
          </a:p>
        </p:txBody>
      </p:sp>
      <p:pic>
        <p:nvPicPr>
          <p:cNvPr id="204" name="Picture 20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506" y="4509199"/>
            <a:ext cx="1404408" cy="11005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640890" y="5239668"/>
            <a:ext cx="757767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© GC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632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5"/>
          <p:cNvSpPr txBox="1"/>
          <p:nvPr/>
        </p:nvSpPr>
        <p:spPr>
          <a:xfrm>
            <a:off x="11409830" y="6365558"/>
            <a:ext cx="782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z="2400" smtClean="0"/>
              <a:t>21</a:t>
            </a:fld>
            <a:endParaRPr lang="en-GB" sz="2400"/>
          </a:p>
        </p:txBody>
      </p:sp>
      <p:sp>
        <p:nvSpPr>
          <p:cNvPr id="3" name="Abgerundete rechteckige Legende 4"/>
          <p:cNvSpPr/>
          <p:nvPr/>
        </p:nvSpPr>
        <p:spPr>
          <a:xfrm>
            <a:off x="96000" y="5858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4" name="TextBox 3"/>
          <p:cNvSpPr txBox="1"/>
          <p:nvPr/>
        </p:nvSpPr>
        <p:spPr>
          <a:xfrm>
            <a:off x="59267" y="5503329"/>
            <a:ext cx="11976706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*although such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Var.cps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are usually only estimates and not the true values as exist in the basic pool, and … anyway is such basic pool just a projection, an anchor idea, and very rarely a reality; nevertheless, one can well learn from applying them. As long as we realize that we are only simulating the truth and not naïvely believe in the results, we should be fine.</a:t>
            </a:r>
          </a:p>
        </p:txBody>
      </p:sp>
      <p:sp>
        <p:nvSpPr>
          <p:cNvPr id="7" name="Textfeld 5">
            <a:extLst>
              <a:ext uri="{FF2B5EF4-FFF2-40B4-BE49-F238E27FC236}">
                <a16:creationId xmlns:a16="http://schemas.microsoft.com/office/drawing/2014/main" id="{A15826DF-DAE3-4E32-9476-B76A0A649258}"/>
              </a:ext>
            </a:extLst>
          </p:cNvPr>
          <p:cNvSpPr txBox="1"/>
          <p:nvPr/>
        </p:nvSpPr>
        <p:spPr>
          <a:xfrm>
            <a:off x="11483266" y="6346567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21</a:t>
            </a:fld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4316" y="331935"/>
            <a:ext cx="11207717" cy="415498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following pages demonstrate  ... how one can apply ...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Breeder‘s Equation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how one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Estimates pertinent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Variance Components*.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purpose is to clarify certain ideas, reflect on things and gain valuable insights.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 a great deal of attention and patience, you will be rewarded in the end ;-)</a:t>
            </a:r>
          </a:p>
        </p:txBody>
      </p:sp>
    </p:spTree>
    <p:extLst>
      <p:ext uri="{BB962C8B-B14F-4D97-AF65-F5344CB8AC3E}">
        <p14:creationId xmlns:p14="http://schemas.microsoft.com/office/powerpoint/2010/main" val="17474238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" y="3319462"/>
            <a:ext cx="4610100" cy="34575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837" y="1270394"/>
            <a:ext cx="7348535" cy="55114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981450" y="6417231"/>
            <a:ext cx="4501164" cy="369332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W. Link. Photo taken in times of Corona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" y="976304"/>
            <a:ext cx="4610100" cy="2308324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genotypes were adapted hybrid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that could be unambiguously identified by morphological traits (tassel colour and the like). They were sown in pure-stand plots and as mixture. Trait assessment was plant-by-plant. Hence, error variance could be estimated per plant, per plot, in pure stand and in mixture.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95837" y="976304"/>
            <a:ext cx="2714628" cy="369332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https://s.gwdg.de/vlpeAe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437" y="100012"/>
            <a:ext cx="12072935" cy="830997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2021 at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Reinshof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*, a MSc thesis on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maize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was conducted, focussing on h² of phenotypic data of single plants (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instead of data from plot-based assessment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8" name="Textfeld 5">
            <a:extLst>
              <a:ext uri="{FF2B5EF4-FFF2-40B4-BE49-F238E27FC236}">
                <a16:creationId xmlns:a16="http://schemas.microsoft.com/office/drawing/2014/main" id="{4A625618-353D-4412-9D50-A80D371FF94A}"/>
              </a:ext>
            </a:extLst>
          </p:cNvPr>
          <p:cNvSpPr txBox="1"/>
          <p:nvPr/>
        </p:nvSpPr>
        <p:spPr>
          <a:xfrm>
            <a:off x="11483266" y="6346567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22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F9CEAC-C3B3-43D9-AAC9-F87F1A1118FA}"/>
              </a:ext>
            </a:extLst>
          </p:cNvPr>
          <p:cNvSpPr txBox="1"/>
          <p:nvPr/>
        </p:nvSpPr>
        <p:spPr>
          <a:xfrm>
            <a:off x="9650027" y="989859"/>
            <a:ext cx="2492308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*51.49793942752611 9.923672376276818</a:t>
            </a:r>
          </a:p>
        </p:txBody>
      </p:sp>
    </p:spTree>
    <p:extLst>
      <p:ext uri="{BB962C8B-B14F-4D97-AF65-F5344CB8AC3E}">
        <p14:creationId xmlns:p14="http://schemas.microsoft.com/office/powerpoint/2010/main" val="1816363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206289"/>
            <a:ext cx="8323601" cy="6651711"/>
            <a:chOff x="78615" y="395005"/>
            <a:chExt cx="8323601" cy="66517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" name="Grafik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15" y="395005"/>
              <a:ext cx="8323601" cy="6651711"/>
            </a:xfrm>
            <a:prstGeom prst="rect">
              <a:avLst/>
            </a:prstGeom>
            <a:noFill/>
          </p:spPr>
        </p:pic>
        <p:grpSp>
          <p:nvGrpSpPr>
            <p:cNvPr id="4" name="Group 3"/>
            <p:cNvGrpSpPr/>
            <p:nvPr/>
          </p:nvGrpSpPr>
          <p:grpSpPr>
            <a:xfrm>
              <a:off x="331483" y="1515175"/>
              <a:ext cx="7510821" cy="4994542"/>
              <a:chOff x="270641" y="1238694"/>
              <a:chExt cx="7510821" cy="4994542"/>
            </a:xfrm>
            <a:noFill/>
          </p:grpSpPr>
          <p:sp>
            <p:nvSpPr>
              <p:cNvPr id="5" name="Textfeld 23"/>
              <p:cNvSpPr txBox="1"/>
              <p:nvPr/>
            </p:nvSpPr>
            <p:spPr>
              <a:xfrm rot="16200000">
                <a:off x="5629138" y="3984873"/>
                <a:ext cx="1819095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h = </a:t>
                </a:r>
                <a:r>
                  <a:rPr lang="en-GB" sz="2000" b="1" dirty="0" err="1"/>
                  <a:t>σ</a:t>
                </a:r>
                <a:r>
                  <a:rPr lang="en-GB" sz="2000" b="1" baseline="-25000" dirty="0" err="1"/>
                  <a:t>G</a:t>
                </a:r>
                <a:r>
                  <a:rPr lang="en-GB" sz="2000" b="1" dirty="0"/>
                  <a:t>/</a:t>
                </a:r>
                <a:r>
                  <a:rPr lang="en-GB" sz="2000" b="1" dirty="0" err="1"/>
                  <a:t>σ</a:t>
                </a:r>
                <a:r>
                  <a:rPr lang="en-GB" sz="2000" b="1" baseline="-25000" dirty="0" err="1"/>
                  <a:t>P</a:t>
                </a:r>
                <a:endParaRPr lang="en-GB" sz="2000" b="1" baseline="-25000" dirty="0"/>
              </a:p>
            </p:txBody>
          </p:sp>
          <p:sp>
            <p:nvSpPr>
              <p:cNvPr id="6" name="Textfeld 26"/>
              <p:cNvSpPr txBox="1"/>
              <p:nvPr/>
            </p:nvSpPr>
            <p:spPr>
              <a:xfrm rot="16200000">
                <a:off x="6007718" y="3191456"/>
                <a:ext cx="3147377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Gain from selection</a:t>
                </a:r>
                <a:endParaRPr lang="en-GB" sz="2000" b="1" baseline="-25000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" name="Gerade Verbindung mit Pfeil 30"/>
              <p:cNvCxnSpPr/>
              <p:nvPr/>
            </p:nvCxnSpPr>
            <p:spPr>
              <a:xfrm>
                <a:off x="2344510" y="1238694"/>
                <a:ext cx="0" cy="4533011"/>
              </a:xfrm>
              <a:prstGeom prst="straightConnector1">
                <a:avLst/>
              </a:prstGeom>
              <a:grpFill/>
              <a:ln w="22225">
                <a:solidFill>
                  <a:srgbClr val="006600"/>
                </a:solidFill>
                <a:headEnd type="oval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33"/>
              <p:cNvSpPr/>
              <p:nvPr/>
            </p:nvSpPr>
            <p:spPr>
              <a:xfrm>
                <a:off x="923525" y="5886920"/>
                <a:ext cx="268835" cy="30724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" name="Textfeld 34"/>
              <p:cNvSpPr txBox="1"/>
              <p:nvPr/>
            </p:nvSpPr>
            <p:spPr>
              <a:xfrm>
                <a:off x="961930" y="5848515"/>
                <a:ext cx="537670" cy="38472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GB" sz="1900" b="1" dirty="0">
                    <a:solidFill>
                      <a:srgbClr val="C00000"/>
                    </a:solidFill>
                  </a:rPr>
                  <a:t>1</a:t>
                </a:r>
              </a:p>
            </p:txBody>
          </p:sp>
          <p:sp>
            <p:nvSpPr>
              <p:cNvPr id="10" name="Textfeld 37"/>
              <p:cNvSpPr txBox="1"/>
              <p:nvPr/>
            </p:nvSpPr>
            <p:spPr>
              <a:xfrm rot="16200000">
                <a:off x="-1086668" y="3284591"/>
                <a:ext cx="3114727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Selection intensity „</a:t>
                </a:r>
                <a:r>
                  <a:rPr lang="en-GB" sz="20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GB" sz="20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endParaRPr lang="en-GB" sz="2000" baseline="-25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1" name="Gerade Verbindung 2"/>
              <p:cNvCxnSpPr/>
              <p:nvPr/>
            </p:nvCxnSpPr>
            <p:spPr>
              <a:xfrm>
                <a:off x="1057942" y="4043480"/>
                <a:ext cx="5933573" cy="0"/>
              </a:xfrm>
              <a:prstGeom prst="line">
                <a:avLst/>
              </a:prstGeom>
              <a:grpFill/>
              <a:ln w="6350">
                <a:solidFill>
                  <a:schemeClr val="tx1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Gerade Verbindung 10"/>
              <p:cNvCxnSpPr/>
              <p:nvPr/>
            </p:nvCxnSpPr>
            <p:spPr>
              <a:xfrm>
                <a:off x="1096347" y="3544215"/>
                <a:ext cx="5933573" cy="0"/>
              </a:xfrm>
              <a:prstGeom prst="line">
                <a:avLst/>
              </a:prstGeom>
              <a:grpFill/>
              <a:ln w="6350">
                <a:solidFill>
                  <a:srgbClr val="006600"/>
                </a:solidFill>
                <a:prstDash val="lg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 Verbindung 11"/>
              <p:cNvCxnSpPr/>
              <p:nvPr/>
            </p:nvCxnSpPr>
            <p:spPr>
              <a:xfrm>
                <a:off x="1057942" y="3160165"/>
                <a:ext cx="5933573" cy="0"/>
              </a:xfrm>
              <a:prstGeom prst="line">
                <a:avLst/>
              </a:prstGeom>
              <a:grpFill/>
              <a:ln w="6350">
                <a:solidFill>
                  <a:srgbClr val="0000FF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TextBox 14"/>
          <p:cNvSpPr txBox="1"/>
          <p:nvPr/>
        </p:nvSpPr>
        <p:spPr>
          <a:xfrm>
            <a:off x="43200" y="0"/>
            <a:ext cx="12132297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Variance components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for grain yield from  DOI 10.1111/j.1439-0523.2008.01564.x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=1.00;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=0.3797;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=0.2132;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GLY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=0.5178;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GRLY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=0.2263; 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sz="2400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GPLYR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=12.4574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03996" y="895547"/>
            <a:ext cx="3728301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from 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Wang, Y., 2021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1049633" y="4176982"/>
            <a:ext cx="5308834" cy="1477328"/>
          </a:xfrm>
          <a:prstGeom prst="rect">
            <a:avLst/>
          </a:prstGeom>
          <a:solidFill>
            <a:srgbClr val="FFFFFF">
              <a:alpha val="87843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PGLYR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means: </a:t>
            </a:r>
            <a:r>
              <a:rPr lang="en-GB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Indiviudal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plant’s error variance.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contribution of this variance to the phenotypic variance of candidates is expected as [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PGLYR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], if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number of plants per plot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With large N, contribution is about zero.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9" name="Straight Arrow Connector 18"/>
          <p:cNvCxnSpPr>
            <a:stCxn id="18" idx="3"/>
            <a:endCxn id="16" idx="1"/>
          </p:cNvCxnSpPr>
          <p:nvPr/>
        </p:nvCxnSpPr>
        <p:spPr>
          <a:xfrm flipV="1">
            <a:off x="6358467" y="1126380"/>
            <a:ext cx="2045529" cy="3789266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headEnd type="triangle" w="lg" len="lg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834714" y="1421762"/>
            <a:ext cx="4297584" cy="535531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As basis for this discussion, fix the size of the hypothetical field nursery. Test candidates at one loc. in one season with R=1. What is the impact of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plants per field plot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? Smaller plots allow for more plots (more candidates). With 1 plant per field plot, we have space for 1.000.000 candidates. With 40 plants/plot, we have 5m² plots and 25.000 candidates. With 200 plants per plot, we have 25m² plots and 5.000 candidates. Like this and so on.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Selection intensities is higher if we select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from very many compared to selecting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from less many.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Best from 5.000	     =&gt;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3.789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Best from 25.000	     =&gt;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4.173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Best from 1.000.000  =&gt;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4.948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199" y="6319813"/>
            <a:ext cx="7391403" cy="369332"/>
          </a:xfrm>
          <a:prstGeom prst="rect">
            <a:avLst/>
          </a:prstGeo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Plants/m² = 8.   More plants/plot =&gt; larger plot =&gt; fewer plots in nursery</a:t>
            </a:r>
          </a:p>
        </p:txBody>
      </p:sp>
      <p:sp>
        <p:nvSpPr>
          <p:cNvPr id="22" name="Textfeld 5">
            <a:extLst>
              <a:ext uri="{FF2B5EF4-FFF2-40B4-BE49-F238E27FC236}">
                <a16:creationId xmlns:a16="http://schemas.microsoft.com/office/drawing/2014/main" id="{42BD9F5D-ED24-43E7-B440-2919DAC54B24}"/>
              </a:ext>
            </a:extLst>
          </p:cNvPr>
          <p:cNvSpPr txBox="1"/>
          <p:nvPr/>
        </p:nvSpPr>
        <p:spPr>
          <a:xfrm>
            <a:off x="11483266" y="6346567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23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39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206289"/>
            <a:ext cx="8323601" cy="6651711"/>
            <a:chOff x="78615" y="395005"/>
            <a:chExt cx="8323601" cy="66517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" name="Grafik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15" y="395005"/>
              <a:ext cx="8323601" cy="6651711"/>
            </a:xfrm>
            <a:prstGeom prst="rect">
              <a:avLst/>
            </a:prstGeom>
            <a:noFill/>
          </p:spPr>
        </p:pic>
        <p:grpSp>
          <p:nvGrpSpPr>
            <p:cNvPr id="4" name="Group 3"/>
            <p:cNvGrpSpPr/>
            <p:nvPr/>
          </p:nvGrpSpPr>
          <p:grpSpPr>
            <a:xfrm>
              <a:off x="331483" y="1515175"/>
              <a:ext cx="7510821" cy="4994542"/>
              <a:chOff x="270641" y="1238694"/>
              <a:chExt cx="7510821" cy="4994542"/>
            </a:xfrm>
            <a:noFill/>
          </p:grpSpPr>
          <p:sp>
            <p:nvSpPr>
              <p:cNvPr id="5" name="Textfeld 23"/>
              <p:cNvSpPr txBox="1"/>
              <p:nvPr/>
            </p:nvSpPr>
            <p:spPr>
              <a:xfrm rot="16200000">
                <a:off x="5629138" y="3984873"/>
                <a:ext cx="1819095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h = </a:t>
                </a:r>
                <a:r>
                  <a:rPr lang="en-GB" sz="2000" b="1" dirty="0" err="1"/>
                  <a:t>σ</a:t>
                </a:r>
                <a:r>
                  <a:rPr lang="en-GB" sz="2000" b="1" baseline="-25000" dirty="0" err="1"/>
                  <a:t>G</a:t>
                </a:r>
                <a:r>
                  <a:rPr lang="en-GB" sz="2000" b="1" dirty="0"/>
                  <a:t>/</a:t>
                </a:r>
                <a:r>
                  <a:rPr lang="en-GB" sz="2000" b="1" dirty="0" err="1"/>
                  <a:t>σ</a:t>
                </a:r>
                <a:r>
                  <a:rPr lang="en-GB" sz="2000" b="1" baseline="-25000" dirty="0" err="1"/>
                  <a:t>P</a:t>
                </a:r>
                <a:endParaRPr lang="en-GB" sz="2000" b="1" baseline="-25000" dirty="0"/>
              </a:p>
            </p:txBody>
          </p:sp>
          <p:sp>
            <p:nvSpPr>
              <p:cNvPr id="6" name="Textfeld 26"/>
              <p:cNvSpPr txBox="1"/>
              <p:nvPr/>
            </p:nvSpPr>
            <p:spPr>
              <a:xfrm rot="16200000">
                <a:off x="6007718" y="3191456"/>
                <a:ext cx="3147377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Gain from selection</a:t>
                </a:r>
                <a:endParaRPr lang="en-GB" sz="2000" b="1" baseline="-25000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" name="Gerade Verbindung mit Pfeil 30"/>
              <p:cNvCxnSpPr/>
              <p:nvPr/>
            </p:nvCxnSpPr>
            <p:spPr>
              <a:xfrm>
                <a:off x="2344510" y="1238694"/>
                <a:ext cx="0" cy="4533011"/>
              </a:xfrm>
              <a:prstGeom prst="straightConnector1">
                <a:avLst/>
              </a:prstGeom>
              <a:grpFill/>
              <a:ln w="22225">
                <a:solidFill>
                  <a:srgbClr val="006600"/>
                </a:solidFill>
                <a:headEnd type="oval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33"/>
              <p:cNvSpPr/>
              <p:nvPr/>
            </p:nvSpPr>
            <p:spPr>
              <a:xfrm>
                <a:off x="923525" y="5886920"/>
                <a:ext cx="268835" cy="30724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" name="Textfeld 34"/>
              <p:cNvSpPr txBox="1"/>
              <p:nvPr/>
            </p:nvSpPr>
            <p:spPr>
              <a:xfrm>
                <a:off x="961930" y="5848515"/>
                <a:ext cx="537670" cy="38472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GB" sz="1900" b="1" dirty="0">
                    <a:solidFill>
                      <a:srgbClr val="C00000"/>
                    </a:solidFill>
                  </a:rPr>
                  <a:t>1</a:t>
                </a:r>
              </a:p>
            </p:txBody>
          </p:sp>
          <p:sp>
            <p:nvSpPr>
              <p:cNvPr id="10" name="Textfeld 37"/>
              <p:cNvSpPr txBox="1"/>
              <p:nvPr/>
            </p:nvSpPr>
            <p:spPr>
              <a:xfrm rot="16200000">
                <a:off x="-1086668" y="3284591"/>
                <a:ext cx="3114727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Selection intensity „</a:t>
                </a:r>
                <a:r>
                  <a:rPr lang="en-GB" sz="20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GB" sz="20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endParaRPr lang="en-GB" sz="2000" baseline="-25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1" name="Gerade Verbindung 2"/>
              <p:cNvCxnSpPr/>
              <p:nvPr/>
            </p:nvCxnSpPr>
            <p:spPr>
              <a:xfrm>
                <a:off x="1057942" y="4043480"/>
                <a:ext cx="5933573" cy="0"/>
              </a:xfrm>
              <a:prstGeom prst="line">
                <a:avLst/>
              </a:prstGeom>
              <a:grpFill/>
              <a:ln w="6350">
                <a:solidFill>
                  <a:schemeClr val="tx1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Gerade Verbindung 10"/>
              <p:cNvCxnSpPr/>
              <p:nvPr/>
            </p:nvCxnSpPr>
            <p:spPr>
              <a:xfrm>
                <a:off x="1096347" y="3544215"/>
                <a:ext cx="5933573" cy="0"/>
              </a:xfrm>
              <a:prstGeom prst="line">
                <a:avLst/>
              </a:prstGeom>
              <a:grpFill/>
              <a:ln w="6350">
                <a:solidFill>
                  <a:srgbClr val="006600"/>
                </a:solidFill>
                <a:prstDash val="lg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 Verbindung 11"/>
              <p:cNvCxnSpPr/>
              <p:nvPr/>
            </p:nvCxnSpPr>
            <p:spPr>
              <a:xfrm>
                <a:off x="1057942" y="3160165"/>
                <a:ext cx="5933573" cy="0"/>
              </a:xfrm>
              <a:prstGeom prst="line">
                <a:avLst/>
              </a:prstGeom>
              <a:grpFill/>
              <a:ln w="6350">
                <a:solidFill>
                  <a:srgbClr val="0000FF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TextBox 14"/>
          <p:cNvSpPr txBox="1"/>
          <p:nvPr/>
        </p:nvSpPr>
        <p:spPr>
          <a:xfrm>
            <a:off x="0" y="0"/>
            <a:ext cx="1213229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=1.00;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=0.3797;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=0.2132;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GLY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=0.5178;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GRLY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=0.2263; 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sz="2400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GPLYR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=12.4574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03996" y="545858"/>
            <a:ext cx="3728301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incl. 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Wang, Y., 2021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7834714" y="1083481"/>
            <a:ext cx="4297584" cy="57343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97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Selection intensities is higher if we select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best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from many - compared to selecting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best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from less many.</a:t>
            </a:r>
          </a:p>
          <a:p>
            <a:pPr>
              <a:lnSpc>
                <a:spcPct val="97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N=     5.000	=&gt;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3.789</a:t>
            </a:r>
          </a:p>
          <a:p>
            <a:pPr>
              <a:lnSpc>
                <a:spcPct val="97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N=    25.000	=&gt;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4.173</a:t>
            </a:r>
          </a:p>
          <a:p>
            <a:pPr>
              <a:lnSpc>
                <a:spcPct val="97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N=1.000.000	=&gt;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4.948</a:t>
            </a:r>
            <a:endParaRPr lang="en-GB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7000"/>
              </a:lnSpc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7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Single plot error is the larger, the less many plants per plot (the smaller each plot is).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Here, h² can not be larger than h²=0.4279 due to testing at only L=1, Y=1, R=1 (hence: h ≤ 0.6541; </a:t>
            </a: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cf.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UNPLAB-h²_GxE_Ch3[BLUP], p.10-12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7000"/>
              </a:lnSpc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7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N=      5.000=&gt; 200 p/plot =&gt; h=0.6541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N=    25.000=&gt;  40 p/plot  =&gt; h=0.6145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N=1.000.000=&gt;   1 p/plot  =&gt; h=0.2600</a:t>
            </a:r>
          </a:p>
          <a:p>
            <a:pPr>
              <a:lnSpc>
                <a:spcPct val="97000"/>
              </a:lnSpc>
            </a:pPr>
            <a:r>
              <a:rPr lang="pt-BR" dirty="0">
                <a:solidFill>
                  <a:srgbClr val="8E5E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N=1.000.000=&gt;   1 p/plot  =&gt; h</a:t>
            </a:r>
            <a:r>
              <a:rPr lang="pt-B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pt-BR" dirty="0">
                <a:solidFill>
                  <a:srgbClr val="8E5E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=0.0676</a:t>
            </a:r>
            <a:endParaRPr lang="en-GB" dirty="0">
              <a:solidFill>
                <a:srgbClr val="8E5E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7000"/>
              </a:lnSpc>
            </a:pPr>
            <a:endParaRPr lang="en-GB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7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less than about 40 plants per plot, h² decreases fast, </a:t>
            </a:r>
            <a:r>
              <a:rPr lang="en-GB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dramatically.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2357967" y="1524000"/>
            <a:ext cx="4601633" cy="173567"/>
          </a:xfrm>
          <a:custGeom>
            <a:avLst/>
            <a:gdLst>
              <a:gd name="connsiteX0" fmla="*/ 4601633 w 4601633"/>
              <a:gd name="connsiteY0" fmla="*/ 0 h 173567"/>
              <a:gd name="connsiteX1" fmla="*/ 2857500 w 4601633"/>
              <a:gd name="connsiteY1" fmla="*/ 16933 h 173567"/>
              <a:gd name="connsiteX2" fmla="*/ 1308100 w 4601633"/>
              <a:gd name="connsiteY2" fmla="*/ 67733 h 173567"/>
              <a:gd name="connsiteX3" fmla="*/ 524933 w 4601633"/>
              <a:gd name="connsiteY3" fmla="*/ 97367 h 173567"/>
              <a:gd name="connsiteX4" fmla="*/ 148166 w 4601633"/>
              <a:gd name="connsiteY4" fmla="*/ 152400 h 173567"/>
              <a:gd name="connsiteX5" fmla="*/ 0 w 4601633"/>
              <a:gd name="connsiteY5" fmla="*/ 173567 h 173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01633" h="173567">
                <a:moveTo>
                  <a:pt x="4601633" y="0"/>
                </a:moveTo>
                <a:lnTo>
                  <a:pt x="2857500" y="16933"/>
                </a:lnTo>
                <a:lnTo>
                  <a:pt x="1308100" y="67733"/>
                </a:lnTo>
                <a:lnTo>
                  <a:pt x="524933" y="97367"/>
                </a:lnTo>
                <a:lnTo>
                  <a:pt x="148166" y="152400"/>
                </a:lnTo>
                <a:lnTo>
                  <a:pt x="0" y="173567"/>
                </a:lnTo>
              </a:path>
            </a:pathLst>
          </a:cu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88900" dist="63500" dir="600000" sx="104000" sy="104000" algn="ctr" rotWithShape="0">
              <a:schemeClr val="tx1">
                <a:alpha val="99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Freeform 18"/>
          <p:cNvSpPr/>
          <p:nvPr/>
        </p:nvSpPr>
        <p:spPr>
          <a:xfrm>
            <a:off x="1045633" y="1718733"/>
            <a:ext cx="1227667" cy="2396067"/>
          </a:xfrm>
          <a:custGeom>
            <a:avLst/>
            <a:gdLst>
              <a:gd name="connsiteX0" fmla="*/ 1227667 w 1227667"/>
              <a:gd name="connsiteY0" fmla="*/ 0 h 2396067"/>
              <a:gd name="connsiteX1" fmla="*/ 952500 w 1227667"/>
              <a:gd name="connsiteY1" fmla="*/ 55034 h 2396067"/>
              <a:gd name="connsiteX2" fmla="*/ 749300 w 1227667"/>
              <a:gd name="connsiteY2" fmla="*/ 118534 h 2396067"/>
              <a:gd name="connsiteX3" fmla="*/ 520700 w 1227667"/>
              <a:gd name="connsiteY3" fmla="*/ 254000 h 2396067"/>
              <a:gd name="connsiteX4" fmla="*/ 334434 w 1227667"/>
              <a:gd name="connsiteY4" fmla="*/ 478367 h 2396067"/>
              <a:gd name="connsiteX5" fmla="*/ 215900 w 1227667"/>
              <a:gd name="connsiteY5" fmla="*/ 706967 h 2396067"/>
              <a:gd name="connsiteX6" fmla="*/ 152400 w 1227667"/>
              <a:gd name="connsiteY6" fmla="*/ 935567 h 2396067"/>
              <a:gd name="connsiteX7" fmla="*/ 76200 w 1227667"/>
              <a:gd name="connsiteY7" fmla="*/ 1341967 h 2396067"/>
              <a:gd name="connsiteX8" fmla="*/ 25400 w 1227667"/>
              <a:gd name="connsiteY8" fmla="*/ 1875367 h 2396067"/>
              <a:gd name="connsiteX9" fmla="*/ 0 w 1227667"/>
              <a:gd name="connsiteY9" fmla="*/ 2197100 h 2396067"/>
              <a:gd name="connsiteX10" fmla="*/ 4234 w 1227667"/>
              <a:gd name="connsiteY10" fmla="*/ 2396067 h 2396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7667" h="2396067">
                <a:moveTo>
                  <a:pt x="1227667" y="0"/>
                </a:moveTo>
                <a:lnTo>
                  <a:pt x="952500" y="55034"/>
                </a:lnTo>
                <a:lnTo>
                  <a:pt x="749300" y="118534"/>
                </a:lnTo>
                <a:lnTo>
                  <a:pt x="520700" y="254000"/>
                </a:lnTo>
                <a:lnTo>
                  <a:pt x="334434" y="478367"/>
                </a:lnTo>
                <a:lnTo>
                  <a:pt x="215900" y="706967"/>
                </a:lnTo>
                <a:lnTo>
                  <a:pt x="152400" y="935567"/>
                </a:lnTo>
                <a:lnTo>
                  <a:pt x="76200" y="1341967"/>
                </a:lnTo>
                <a:lnTo>
                  <a:pt x="25400" y="1875367"/>
                </a:lnTo>
                <a:lnTo>
                  <a:pt x="0" y="2197100"/>
                </a:lnTo>
                <a:cubicBezTo>
                  <a:pt x="1411" y="2263422"/>
                  <a:pt x="2823" y="2329745"/>
                  <a:pt x="4234" y="2396067"/>
                </a:cubicBezTo>
              </a:path>
            </a:pathLst>
          </a:custGeom>
          <a:noFill/>
          <a:ln w="57150">
            <a:solidFill>
              <a:srgbClr val="9900CC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1113837" y="4133201"/>
            <a:ext cx="5536825" cy="1692786"/>
            <a:chOff x="1113837" y="4133201"/>
            <a:chExt cx="5536825" cy="1692786"/>
          </a:xfrm>
        </p:grpSpPr>
        <p:sp>
          <p:nvSpPr>
            <p:cNvPr id="14" name="Right Arrow 13"/>
            <p:cNvSpPr/>
            <p:nvPr/>
          </p:nvSpPr>
          <p:spPr>
            <a:xfrm rot="10800000">
              <a:off x="1113837" y="4133201"/>
              <a:ext cx="5515562" cy="1692786"/>
            </a:xfrm>
            <a:prstGeom prst="rightArrow">
              <a:avLst/>
            </a:prstGeom>
            <a:noFill/>
            <a:ln>
              <a:solidFill>
                <a:srgbClr val="9900C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503091" y="4524950"/>
              <a:ext cx="5147571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In this direction, we have </a:t>
              </a:r>
              <a:r>
                <a:rPr lang="en-GB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in-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crease of plot error, of σ²</a:t>
              </a:r>
              <a:r>
                <a:rPr lang="en-GB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P 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, of selection intensity </a:t>
              </a:r>
              <a:r>
                <a:rPr lang="en-GB" dirty="0" err="1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, of Selection Differential S. We have </a:t>
              </a:r>
              <a:r>
                <a:rPr lang="en-GB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de-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crease of h².</a:t>
              </a:r>
            </a:p>
          </p:txBody>
        </p:sp>
      </p:grpSp>
      <p:sp>
        <p:nvSpPr>
          <p:cNvPr id="23" name="Textfeld 5">
            <a:extLst>
              <a:ext uri="{FF2B5EF4-FFF2-40B4-BE49-F238E27FC236}">
                <a16:creationId xmlns:a16="http://schemas.microsoft.com/office/drawing/2014/main" id="{000FC662-F588-4846-B0EC-AF6B7DC4E7ED}"/>
              </a:ext>
            </a:extLst>
          </p:cNvPr>
          <p:cNvSpPr txBox="1"/>
          <p:nvPr/>
        </p:nvSpPr>
        <p:spPr>
          <a:xfrm>
            <a:off x="33068" y="721960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24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08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206289"/>
            <a:ext cx="8323601" cy="6651711"/>
            <a:chOff x="78615" y="395005"/>
            <a:chExt cx="8323601" cy="66517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" name="Grafik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15" y="395005"/>
              <a:ext cx="8323601" cy="6651711"/>
            </a:xfrm>
            <a:prstGeom prst="rect">
              <a:avLst/>
            </a:prstGeom>
            <a:noFill/>
          </p:spPr>
        </p:pic>
        <p:grpSp>
          <p:nvGrpSpPr>
            <p:cNvPr id="4" name="Group 3"/>
            <p:cNvGrpSpPr/>
            <p:nvPr/>
          </p:nvGrpSpPr>
          <p:grpSpPr>
            <a:xfrm>
              <a:off x="331483" y="1515175"/>
              <a:ext cx="7510821" cy="4994542"/>
              <a:chOff x="270641" y="1238694"/>
              <a:chExt cx="7510821" cy="4994542"/>
            </a:xfrm>
            <a:noFill/>
          </p:grpSpPr>
          <p:sp>
            <p:nvSpPr>
              <p:cNvPr id="5" name="Textfeld 23"/>
              <p:cNvSpPr txBox="1"/>
              <p:nvPr/>
            </p:nvSpPr>
            <p:spPr>
              <a:xfrm rot="16200000">
                <a:off x="5629138" y="3984873"/>
                <a:ext cx="1819095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/>
                  <a:t>h = σ</a:t>
                </a:r>
                <a:r>
                  <a:rPr lang="en-GB" sz="2000" b="1" baseline="-25000"/>
                  <a:t>G</a:t>
                </a:r>
                <a:r>
                  <a:rPr lang="en-GB" sz="2000" b="1"/>
                  <a:t>/σ</a:t>
                </a:r>
                <a:r>
                  <a:rPr lang="en-GB" sz="2000" b="1" baseline="-25000"/>
                  <a:t>P</a:t>
                </a:r>
              </a:p>
            </p:txBody>
          </p:sp>
          <p:sp>
            <p:nvSpPr>
              <p:cNvPr id="6" name="Textfeld 26"/>
              <p:cNvSpPr txBox="1"/>
              <p:nvPr/>
            </p:nvSpPr>
            <p:spPr>
              <a:xfrm rot="16200000">
                <a:off x="6007718" y="3191456"/>
                <a:ext cx="3147377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Gain from selection</a:t>
                </a:r>
                <a:endParaRPr lang="en-GB" sz="2000" b="1" baseline="-25000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" name="Gerade Verbindung mit Pfeil 30"/>
              <p:cNvCxnSpPr/>
              <p:nvPr/>
            </p:nvCxnSpPr>
            <p:spPr>
              <a:xfrm>
                <a:off x="2344510" y="1238694"/>
                <a:ext cx="0" cy="4533011"/>
              </a:xfrm>
              <a:prstGeom prst="straightConnector1">
                <a:avLst/>
              </a:prstGeom>
              <a:grpFill/>
              <a:ln w="22225">
                <a:solidFill>
                  <a:srgbClr val="006600"/>
                </a:solidFill>
                <a:headEnd type="oval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33"/>
              <p:cNvSpPr/>
              <p:nvPr/>
            </p:nvSpPr>
            <p:spPr>
              <a:xfrm>
                <a:off x="923525" y="5886920"/>
                <a:ext cx="268835" cy="30724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" name="Textfeld 34"/>
              <p:cNvSpPr txBox="1"/>
              <p:nvPr/>
            </p:nvSpPr>
            <p:spPr>
              <a:xfrm>
                <a:off x="961930" y="5848515"/>
                <a:ext cx="537670" cy="38472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GB" sz="1900" b="1" dirty="0">
                    <a:solidFill>
                      <a:srgbClr val="C00000"/>
                    </a:solidFill>
                  </a:rPr>
                  <a:t>1</a:t>
                </a:r>
              </a:p>
            </p:txBody>
          </p:sp>
          <p:sp>
            <p:nvSpPr>
              <p:cNvPr id="10" name="Textfeld 37"/>
              <p:cNvSpPr txBox="1"/>
              <p:nvPr/>
            </p:nvSpPr>
            <p:spPr>
              <a:xfrm rot="16200000">
                <a:off x="-1086668" y="3284591"/>
                <a:ext cx="3114727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Selection intensity „</a:t>
                </a:r>
                <a:r>
                  <a:rPr lang="en-GB" sz="20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GB" sz="20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endParaRPr lang="en-GB" sz="2000" baseline="-25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1" name="Gerade Verbindung 2"/>
              <p:cNvCxnSpPr/>
              <p:nvPr/>
            </p:nvCxnSpPr>
            <p:spPr>
              <a:xfrm>
                <a:off x="1057942" y="4043480"/>
                <a:ext cx="5933573" cy="0"/>
              </a:xfrm>
              <a:prstGeom prst="line">
                <a:avLst/>
              </a:prstGeom>
              <a:grpFill/>
              <a:ln w="6350">
                <a:solidFill>
                  <a:schemeClr val="tx1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Gerade Verbindung 10"/>
              <p:cNvCxnSpPr/>
              <p:nvPr/>
            </p:nvCxnSpPr>
            <p:spPr>
              <a:xfrm>
                <a:off x="1096347" y="3544215"/>
                <a:ext cx="5933573" cy="0"/>
              </a:xfrm>
              <a:prstGeom prst="line">
                <a:avLst/>
              </a:prstGeom>
              <a:grpFill/>
              <a:ln w="6350">
                <a:solidFill>
                  <a:srgbClr val="006600"/>
                </a:solidFill>
                <a:prstDash val="lg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 Verbindung 11"/>
              <p:cNvCxnSpPr/>
              <p:nvPr/>
            </p:nvCxnSpPr>
            <p:spPr>
              <a:xfrm>
                <a:off x="1057942" y="3160165"/>
                <a:ext cx="5933573" cy="0"/>
              </a:xfrm>
              <a:prstGeom prst="line">
                <a:avLst/>
              </a:prstGeom>
              <a:grpFill/>
              <a:ln w="6350">
                <a:solidFill>
                  <a:srgbClr val="0000FF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TextBox 14"/>
          <p:cNvSpPr txBox="1"/>
          <p:nvPr/>
        </p:nvSpPr>
        <p:spPr>
          <a:xfrm>
            <a:off x="0" y="0"/>
            <a:ext cx="1213229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=1.00;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=0.3797;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=0.2132;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GLY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=0.5178;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GRLY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=0.2263; 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sz="2400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GPLYR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=12.4574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32851" y="521316"/>
            <a:ext cx="4297584" cy="618630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Gain from selection: G =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 ∙ </a:t>
            </a:r>
            <a:r>
              <a:rPr lang="en-GB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r>
              <a:rPr lang="en-GB" baseline="-25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GB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Maximum Gain here is with about 43 </a:t>
            </a:r>
            <a:r>
              <a:rPr lang="en-GB" dirty="0" err="1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plts</a:t>
            </a:r>
            <a:r>
              <a:rPr lang="en-GB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per plot,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i.e. 5.375m² plot size;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4.1561; h²= 0.3807;  h= 0.6170.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is the more or less </a:t>
            </a:r>
            <a:r>
              <a:rPr lang="en-GB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usual number of plants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in maize nurseries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Gain decreases slightly if plots get larger (from </a:t>
            </a:r>
            <a:r>
              <a:rPr lang="en-GB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43 </a:t>
            </a:r>
            <a:r>
              <a:rPr lang="en-GB" dirty="0" err="1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plts</a:t>
            </a:r>
            <a:r>
              <a:rPr lang="en-GB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./plot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to 200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plts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/plot).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You may have the following idea: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Larger plots cause smaller error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vari-ance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as contribution to the phenotypic variance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hence smaller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as well. Smaller plots with larger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cause larger Selection Differentials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(remember: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 =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h² ∙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 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= </a:t>
            </a:r>
            <a:r>
              <a:rPr lang="en-GB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GB" baseline="-25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 ...</a:t>
            </a:r>
          </a:p>
          <a:p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 then … eventually  … may lead to higher Gain from Selection. </a:t>
            </a:r>
          </a:p>
          <a:p>
            <a:endParaRPr lang="en-GB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Smaller plots = higher gain; valid idea?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102" y="508006"/>
            <a:ext cx="704849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N=1 =&gt;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=14.7945;          N=43 =&gt;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= 2.6268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39436" y="6208182"/>
            <a:ext cx="93572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N=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26737" y="4974289"/>
            <a:ext cx="3202526" cy="646331"/>
          </a:xfrm>
          <a:prstGeom prst="rect">
            <a:avLst/>
          </a:prstGeom>
          <a:solidFill>
            <a:schemeClr val="bg1"/>
          </a:solidFill>
          <a:ln w="19050">
            <a:solidFill>
              <a:srgbClr val="006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</a:t>
            </a:r>
            <a:r>
              <a:rPr lang="de-DE" dirty="0" err="1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plants</a:t>
            </a:r>
            <a:r>
              <a:rPr lang="de-DE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de-DE" dirty="0" err="1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plot</a:t>
            </a:r>
            <a:r>
              <a:rPr lang="de-DE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5.375 m² /</a:t>
            </a:r>
            <a:r>
              <a:rPr lang="de-DE" dirty="0" err="1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plot</a:t>
            </a:r>
            <a:r>
              <a:rPr lang="de-DE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b="1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b="1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23.256 candidates in nursery.</a:t>
            </a:r>
          </a:p>
        </p:txBody>
      </p:sp>
      <p:sp>
        <p:nvSpPr>
          <p:cNvPr id="21" name="Textfeld 5">
            <a:extLst>
              <a:ext uri="{FF2B5EF4-FFF2-40B4-BE49-F238E27FC236}">
                <a16:creationId xmlns:a16="http://schemas.microsoft.com/office/drawing/2014/main" id="{9B6669CA-CD99-4F05-8F4A-58B576E506F4}"/>
              </a:ext>
            </a:extLst>
          </p:cNvPr>
          <p:cNvSpPr txBox="1"/>
          <p:nvPr/>
        </p:nvSpPr>
        <p:spPr>
          <a:xfrm>
            <a:off x="7105067" y="6351233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25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116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206289"/>
            <a:ext cx="8323601" cy="6651711"/>
            <a:chOff x="78615" y="395005"/>
            <a:chExt cx="8323601" cy="66517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" name="Grafik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15" y="395005"/>
              <a:ext cx="8323601" cy="6651711"/>
            </a:xfrm>
            <a:prstGeom prst="rect">
              <a:avLst/>
            </a:prstGeom>
            <a:noFill/>
          </p:spPr>
        </p:pic>
        <p:grpSp>
          <p:nvGrpSpPr>
            <p:cNvPr id="4" name="Group 3"/>
            <p:cNvGrpSpPr/>
            <p:nvPr/>
          </p:nvGrpSpPr>
          <p:grpSpPr>
            <a:xfrm>
              <a:off x="331483" y="1515175"/>
              <a:ext cx="7515260" cy="4994542"/>
              <a:chOff x="270641" y="1238694"/>
              <a:chExt cx="7515260" cy="4994542"/>
            </a:xfrm>
            <a:noFill/>
          </p:grpSpPr>
          <p:sp>
            <p:nvSpPr>
              <p:cNvPr id="5" name="Textfeld 23"/>
              <p:cNvSpPr txBox="1"/>
              <p:nvPr/>
            </p:nvSpPr>
            <p:spPr>
              <a:xfrm rot="16200000">
                <a:off x="5629138" y="3984873"/>
                <a:ext cx="1819095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h = </a:t>
                </a:r>
                <a:r>
                  <a:rPr lang="en-GB" sz="2000" b="1" dirty="0" err="1"/>
                  <a:t>σ</a:t>
                </a:r>
                <a:r>
                  <a:rPr lang="en-GB" sz="2000" b="1" baseline="-25000" dirty="0" err="1"/>
                  <a:t>G</a:t>
                </a:r>
                <a:r>
                  <a:rPr lang="en-GB" sz="2000" b="1" dirty="0"/>
                  <a:t>/</a:t>
                </a:r>
                <a:r>
                  <a:rPr lang="en-GB" sz="2000" b="1" dirty="0" err="1"/>
                  <a:t>σ</a:t>
                </a:r>
                <a:r>
                  <a:rPr lang="en-GB" sz="2000" b="1" baseline="-25000" dirty="0" err="1"/>
                  <a:t>P</a:t>
                </a:r>
                <a:endParaRPr lang="en-GB" sz="2000" b="1" baseline="-25000" dirty="0"/>
              </a:p>
            </p:txBody>
          </p:sp>
          <p:sp>
            <p:nvSpPr>
              <p:cNvPr id="6" name="Textfeld 26"/>
              <p:cNvSpPr txBox="1"/>
              <p:nvPr/>
            </p:nvSpPr>
            <p:spPr>
              <a:xfrm rot="16200000">
                <a:off x="6012157" y="3191456"/>
                <a:ext cx="3147377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>
                    <a:solidFill>
                      <a:srgbClr val="0066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Gain from selection</a:t>
                </a:r>
                <a:endParaRPr lang="en-GB" sz="2000" b="1" baseline="-25000" dirty="0">
                  <a:solidFill>
                    <a:srgbClr val="0066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" name="Gerade Verbindung mit Pfeil 30"/>
              <p:cNvCxnSpPr/>
              <p:nvPr/>
            </p:nvCxnSpPr>
            <p:spPr>
              <a:xfrm>
                <a:off x="2344510" y="1238694"/>
                <a:ext cx="0" cy="4533011"/>
              </a:xfrm>
              <a:prstGeom prst="straightConnector1">
                <a:avLst/>
              </a:prstGeom>
              <a:grpFill/>
              <a:ln w="22225">
                <a:solidFill>
                  <a:srgbClr val="006600"/>
                </a:solidFill>
                <a:headEnd type="oval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33"/>
              <p:cNvSpPr/>
              <p:nvPr/>
            </p:nvSpPr>
            <p:spPr>
              <a:xfrm>
                <a:off x="923525" y="5886920"/>
                <a:ext cx="268835" cy="30724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" name="Textfeld 34"/>
              <p:cNvSpPr txBox="1"/>
              <p:nvPr/>
            </p:nvSpPr>
            <p:spPr>
              <a:xfrm>
                <a:off x="961930" y="5848515"/>
                <a:ext cx="537670" cy="38472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GB" sz="1900" b="1" dirty="0">
                    <a:solidFill>
                      <a:srgbClr val="C00000"/>
                    </a:solidFill>
                  </a:rPr>
                  <a:t>1</a:t>
                </a:r>
              </a:p>
            </p:txBody>
          </p:sp>
          <p:sp>
            <p:nvSpPr>
              <p:cNvPr id="10" name="Textfeld 37"/>
              <p:cNvSpPr txBox="1"/>
              <p:nvPr/>
            </p:nvSpPr>
            <p:spPr>
              <a:xfrm rot="16200000">
                <a:off x="-1086668" y="3284591"/>
                <a:ext cx="3114727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Selection intensity „</a:t>
                </a:r>
                <a:r>
                  <a:rPr lang="en-GB" sz="20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GB" sz="20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endParaRPr lang="en-GB" sz="2000" baseline="-25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1" name="Gerade Verbindung 2"/>
              <p:cNvCxnSpPr/>
              <p:nvPr/>
            </p:nvCxnSpPr>
            <p:spPr>
              <a:xfrm>
                <a:off x="1057942" y="4043480"/>
                <a:ext cx="5933573" cy="0"/>
              </a:xfrm>
              <a:prstGeom prst="line">
                <a:avLst/>
              </a:prstGeom>
              <a:grpFill/>
              <a:ln w="6350">
                <a:solidFill>
                  <a:schemeClr val="tx1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Gerade Verbindung 10"/>
              <p:cNvCxnSpPr/>
              <p:nvPr/>
            </p:nvCxnSpPr>
            <p:spPr>
              <a:xfrm>
                <a:off x="1096347" y="3544215"/>
                <a:ext cx="5933573" cy="0"/>
              </a:xfrm>
              <a:prstGeom prst="line">
                <a:avLst/>
              </a:prstGeom>
              <a:grpFill/>
              <a:ln w="6350">
                <a:solidFill>
                  <a:srgbClr val="006600"/>
                </a:solidFill>
                <a:prstDash val="lg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 Verbindung 11"/>
              <p:cNvCxnSpPr/>
              <p:nvPr/>
            </p:nvCxnSpPr>
            <p:spPr>
              <a:xfrm>
                <a:off x="1057942" y="3160165"/>
                <a:ext cx="5933573" cy="0"/>
              </a:xfrm>
              <a:prstGeom prst="line">
                <a:avLst/>
              </a:prstGeom>
              <a:grpFill/>
              <a:ln w="6350">
                <a:solidFill>
                  <a:srgbClr val="0000FF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TextBox 16"/>
          <p:cNvSpPr txBox="1"/>
          <p:nvPr/>
        </p:nvSpPr>
        <p:spPr>
          <a:xfrm>
            <a:off x="7832851" y="521316"/>
            <a:ext cx="4297584" cy="618630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Say: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-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 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ME*    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*Masking Effects </a:t>
            </a:r>
          </a:p>
          <a:p>
            <a:endParaRPr lang="en-GB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varies here only because of number of plants/plot varies.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∙ (σ²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0.5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∙ (σ²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 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0.5</a:t>
            </a:r>
            <a:b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 = h² ∙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S   </a:t>
            </a:r>
            <a:b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h² =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/ (σ²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 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  ∝  </a:t>
            </a:r>
            <a:r>
              <a:rPr lang="en-GB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</a:t>
            </a:r>
            <a:r>
              <a:rPr lang="en-GB" baseline="-25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... here not variance but SD;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h²  ∝ (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 / </a:t>
            </a:r>
            <a:r>
              <a:rPr lang="en-GB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  ... variance, not SD.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Here, h² increases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inversely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proportional to 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whereas S increases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proportio-nal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to </a:t>
            </a:r>
            <a:r>
              <a:rPr lang="en-GB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</a:t>
            </a:r>
            <a:r>
              <a:rPr lang="en-GB" baseline="-25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Hence, G  ∝ (1 / S ): Gain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de-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creases as Selection Differential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in-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creases. Again: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Gain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creases as 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creases.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4402" y="4423646"/>
            <a:ext cx="5352166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Keep all else constant but increase 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(here: by decreasing plot size). Then you indeed increase the Selection Differential S, since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gets larger.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Nevertheless you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crease (not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crease) Gain. </a:t>
            </a:r>
          </a:p>
        </p:txBody>
      </p:sp>
      <p:cxnSp>
        <p:nvCxnSpPr>
          <p:cNvPr id="22" name="Straight Arrow Connector 21"/>
          <p:cNvCxnSpPr>
            <a:stCxn id="23" idx="1"/>
            <a:endCxn id="19" idx="3"/>
          </p:cNvCxnSpPr>
          <p:nvPr/>
        </p:nvCxnSpPr>
        <p:spPr>
          <a:xfrm flipH="1" flipV="1">
            <a:off x="6396568" y="5023811"/>
            <a:ext cx="1367365" cy="772566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7763933" y="4885129"/>
            <a:ext cx="4354096" cy="1822496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Rounded Rectangle 24"/>
          <p:cNvSpPr/>
          <p:nvPr/>
        </p:nvSpPr>
        <p:spPr>
          <a:xfrm>
            <a:off x="7832851" y="1915230"/>
            <a:ext cx="4285178" cy="677333"/>
          </a:xfrm>
          <a:prstGeom prst="roundRect">
            <a:avLst/>
          </a:prstGeom>
          <a:noFill/>
          <a:ln w="1905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2239436" y="6208182"/>
            <a:ext cx="93572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N=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14268" y="0"/>
            <a:ext cx="12132297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Smaller plots =? higher gain (given plot size x number of candidates = fix)? First, see how h² and how S change as </a:t>
            </a:r>
            <a:r>
              <a:rPr lang="en-GB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sz="2400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change. Second,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do not overlook the </a:t>
            </a:r>
            <a:r>
              <a:rPr lang="en-GB" sz="24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rôle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of </a:t>
            </a:r>
            <a:r>
              <a:rPr lang="en-GB" sz="24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en-GB" sz="2400" dirty="0">
              <a:solidFill>
                <a:srgbClr val="0000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5">
            <a:extLst>
              <a:ext uri="{FF2B5EF4-FFF2-40B4-BE49-F238E27FC236}">
                <a16:creationId xmlns:a16="http://schemas.microsoft.com/office/drawing/2014/main" id="{2A8D093F-2AA7-40BF-BC33-BC567578E5F2}"/>
              </a:ext>
            </a:extLst>
          </p:cNvPr>
          <p:cNvSpPr txBox="1"/>
          <p:nvPr/>
        </p:nvSpPr>
        <p:spPr>
          <a:xfrm>
            <a:off x="11458960" y="915191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26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603DF4-651D-4A56-97B9-7599BC3F31CF}"/>
              </a:ext>
            </a:extLst>
          </p:cNvPr>
          <p:cNvSpPr txBox="1"/>
          <p:nvPr/>
        </p:nvSpPr>
        <p:spPr>
          <a:xfrm>
            <a:off x="9903038" y="-2"/>
            <a:ext cx="350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409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206289"/>
            <a:ext cx="8323601" cy="6651711"/>
            <a:chOff x="78615" y="395005"/>
            <a:chExt cx="8323601" cy="66517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" name="Grafik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15" y="395005"/>
              <a:ext cx="8323601" cy="6651711"/>
            </a:xfrm>
            <a:prstGeom prst="rect">
              <a:avLst/>
            </a:prstGeom>
            <a:noFill/>
          </p:spPr>
        </p:pic>
        <p:grpSp>
          <p:nvGrpSpPr>
            <p:cNvPr id="4" name="Group 3"/>
            <p:cNvGrpSpPr/>
            <p:nvPr/>
          </p:nvGrpSpPr>
          <p:grpSpPr>
            <a:xfrm>
              <a:off x="331483" y="1515175"/>
              <a:ext cx="7581845" cy="4994542"/>
              <a:chOff x="270641" y="1238694"/>
              <a:chExt cx="7581845" cy="4994542"/>
            </a:xfrm>
            <a:noFill/>
          </p:grpSpPr>
          <p:sp>
            <p:nvSpPr>
              <p:cNvPr id="5" name="Textfeld 23"/>
              <p:cNvSpPr txBox="1"/>
              <p:nvPr/>
            </p:nvSpPr>
            <p:spPr>
              <a:xfrm rot="16200000">
                <a:off x="5629138" y="3984873"/>
                <a:ext cx="1819095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/>
                  <a:t>h = </a:t>
                </a:r>
                <a:r>
                  <a:rPr lang="en-GB" sz="2000" b="1" dirty="0" err="1"/>
                  <a:t>σ</a:t>
                </a:r>
                <a:r>
                  <a:rPr lang="en-GB" sz="2000" b="1" baseline="-25000" dirty="0" err="1"/>
                  <a:t>G</a:t>
                </a:r>
                <a:r>
                  <a:rPr lang="en-GB" sz="2000" b="1" dirty="0"/>
                  <a:t>/</a:t>
                </a:r>
                <a:r>
                  <a:rPr lang="en-GB" sz="2000" b="1" dirty="0" err="1"/>
                  <a:t>σ</a:t>
                </a:r>
                <a:r>
                  <a:rPr lang="en-GB" sz="2000" b="1" baseline="-25000" dirty="0" err="1"/>
                  <a:t>P</a:t>
                </a:r>
                <a:endParaRPr lang="en-GB" sz="2000" b="1" baseline="-25000" dirty="0"/>
              </a:p>
            </p:txBody>
          </p:sp>
          <p:sp>
            <p:nvSpPr>
              <p:cNvPr id="6" name="Textfeld 26"/>
              <p:cNvSpPr txBox="1"/>
              <p:nvPr/>
            </p:nvSpPr>
            <p:spPr>
              <a:xfrm rot="16200000">
                <a:off x="6078742" y="3191456"/>
                <a:ext cx="3147377" cy="40011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>
                    <a:solidFill>
                      <a:srgbClr val="006600"/>
                    </a:solidFill>
                  </a:rPr>
                  <a:t>Gain from selection</a:t>
                </a:r>
                <a:endParaRPr lang="en-GB" sz="2000" b="1" baseline="-25000" dirty="0">
                  <a:solidFill>
                    <a:srgbClr val="006600"/>
                  </a:solidFill>
                </a:endParaRPr>
              </a:p>
            </p:txBody>
          </p:sp>
          <p:cxnSp>
            <p:nvCxnSpPr>
              <p:cNvPr id="7" name="Gerade Verbindung mit Pfeil 30"/>
              <p:cNvCxnSpPr/>
              <p:nvPr/>
            </p:nvCxnSpPr>
            <p:spPr>
              <a:xfrm>
                <a:off x="2344510" y="1238694"/>
                <a:ext cx="0" cy="4533011"/>
              </a:xfrm>
              <a:prstGeom prst="straightConnector1">
                <a:avLst/>
              </a:prstGeom>
              <a:grpFill/>
              <a:ln w="22225">
                <a:solidFill>
                  <a:srgbClr val="006600"/>
                </a:solidFill>
                <a:headEnd type="oval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hteck 33"/>
              <p:cNvSpPr/>
              <p:nvPr/>
            </p:nvSpPr>
            <p:spPr>
              <a:xfrm>
                <a:off x="923525" y="5886920"/>
                <a:ext cx="268835" cy="30724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9" name="Textfeld 34"/>
              <p:cNvSpPr txBox="1"/>
              <p:nvPr/>
            </p:nvSpPr>
            <p:spPr>
              <a:xfrm>
                <a:off x="961930" y="5848515"/>
                <a:ext cx="537670" cy="38472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GB" sz="1900" b="1" dirty="0">
                    <a:solidFill>
                      <a:srgbClr val="C00000"/>
                    </a:solidFill>
                  </a:rPr>
                  <a:t>1</a:t>
                </a:r>
              </a:p>
            </p:txBody>
          </p:sp>
          <p:sp>
            <p:nvSpPr>
              <p:cNvPr id="10" name="Textfeld 37"/>
              <p:cNvSpPr txBox="1"/>
              <p:nvPr/>
            </p:nvSpPr>
            <p:spPr>
              <a:xfrm rot="16200000">
                <a:off x="-1086668" y="3284591"/>
                <a:ext cx="3114727" cy="40011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Selection intensity „</a:t>
                </a:r>
                <a:r>
                  <a:rPr lang="en-GB" sz="2000" dirty="0" err="1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GB" sz="2000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endParaRPr lang="en-GB" sz="2000" baseline="-25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1" name="Gerade Verbindung 2"/>
              <p:cNvCxnSpPr/>
              <p:nvPr/>
            </p:nvCxnSpPr>
            <p:spPr>
              <a:xfrm>
                <a:off x="1057942" y="4043480"/>
                <a:ext cx="5933573" cy="0"/>
              </a:xfrm>
              <a:prstGeom prst="line">
                <a:avLst/>
              </a:prstGeom>
              <a:grpFill/>
              <a:ln w="6350">
                <a:solidFill>
                  <a:schemeClr val="tx1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Gerade Verbindung 10"/>
              <p:cNvCxnSpPr/>
              <p:nvPr/>
            </p:nvCxnSpPr>
            <p:spPr>
              <a:xfrm>
                <a:off x="1096347" y="3544215"/>
                <a:ext cx="5933573" cy="0"/>
              </a:xfrm>
              <a:prstGeom prst="line">
                <a:avLst/>
              </a:prstGeom>
              <a:grpFill/>
              <a:ln w="6350">
                <a:solidFill>
                  <a:srgbClr val="006600"/>
                </a:solidFill>
                <a:prstDash val="lg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Gerade Verbindung 11"/>
              <p:cNvCxnSpPr/>
              <p:nvPr/>
            </p:nvCxnSpPr>
            <p:spPr>
              <a:xfrm>
                <a:off x="1057942" y="3160165"/>
                <a:ext cx="5933573" cy="0"/>
              </a:xfrm>
              <a:prstGeom prst="line">
                <a:avLst/>
              </a:prstGeom>
              <a:grpFill/>
              <a:ln w="6350">
                <a:solidFill>
                  <a:srgbClr val="0000FF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TextBox 14"/>
          <p:cNvSpPr txBox="1"/>
          <p:nvPr/>
        </p:nvSpPr>
        <p:spPr>
          <a:xfrm>
            <a:off x="0" y="0"/>
            <a:ext cx="1213229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=1.00;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=0.3797;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=0.2132;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GLY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=0.5178; σ²</a:t>
            </a:r>
            <a:r>
              <a:rPr lang="en-GB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GRLY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=0.2263; 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σ²</a:t>
            </a:r>
            <a:r>
              <a:rPr lang="en-GB" sz="2400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GPLYR</a:t>
            </a:r>
            <a:r>
              <a:rPr lang="en-GB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=12.4574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32851" y="521316"/>
            <a:ext cx="4297584" cy="618630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∙ (σ²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 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0.5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 = h² ∙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∙ (σ²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+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en-GB" baseline="30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0.5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h²  ∝ (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 / </a:t>
            </a:r>
            <a:r>
              <a:rPr lang="en-GB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    	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  ∝  </a:t>
            </a:r>
            <a:r>
              <a:rPr lang="en-GB" dirty="0" err="1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</a:t>
            </a:r>
            <a:r>
              <a:rPr lang="en-GB" baseline="-25000" dirty="0" err="1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... here not variance but SD.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h² increases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inversely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proportional to 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whereas S increases proportional to </a:t>
            </a:r>
            <a:r>
              <a:rPr lang="en-GB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</a:t>
            </a:r>
            <a:r>
              <a:rPr lang="en-GB" baseline="-250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Hence, G  ∝ (1 / S ): Gain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de-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creases as Selection Differential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in-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creases.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Here, 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with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1 &lt; N &lt; 43,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Gain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indeed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de-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creases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with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increasing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i.e. increasing S (with decreasing N of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plts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/plot).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Why then, with N&gt;43, is </a:t>
            </a:r>
            <a:r>
              <a:rPr lang="en-GB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gain </a:t>
            </a:r>
            <a:r>
              <a:rPr lang="en-GB" dirty="0" err="1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slighty</a:t>
            </a:r>
            <a:r>
              <a:rPr lang="en-GB" dirty="0">
                <a:solidFill>
                  <a:srgbClr val="006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decreasing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with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decreasing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σ²</a:t>
            </a:r>
            <a:r>
              <a:rPr lang="en-GB" baseline="-25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(increasing N)?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Why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Gain</a:t>
            </a:r>
            <a:r>
              <a:rPr lang="de-DE" dirty="0">
                <a:solidFill>
                  <a:srgbClr val="006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max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with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max. h² 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75433" y="4188759"/>
            <a:ext cx="5352166" cy="14773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decrease in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 intensity </a:t>
            </a:r>
            <a:r>
              <a:rPr lang="en-GB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enforced by larger plots (smaller number of candidates;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 dotted line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and the ongoing decrease of </a:t>
            </a:r>
            <a:r>
              <a:rPr lang="en-GB" dirty="0" err="1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</a:t>
            </a:r>
            <a:r>
              <a:rPr lang="en-GB" baseline="-25000" dirty="0" err="1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hence of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de-DE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at N&gt;43  (causing decrease of S) is not any more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compensated by the increase of h².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39436" y="6208182"/>
            <a:ext cx="93572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N= </a:t>
            </a:r>
          </a:p>
        </p:txBody>
      </p:sp>
      <p:cxnSp>
        <p:nvCxnSpPr>
          <p:cNvPr id="18" name="Straight Arrow Connector 17"/>
          <p:cNvCxnSpPr>
            <a:endCxn id="19" idx="3"/>
          </p:cNvCxnSpPr>
          <p:nvPr/>
        </p:nvCxnSpPr>
        <p:spPr>
          <a:xfrm flipH="1" flipV="1">
            <a:off x="6427599" y="4927423"/>
            <a:ext cx="1444814" cy="1516245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headEnd type="none" w="lg" len="lg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075433" y="5666087"/>
            <a:ext cx="5352166" cy="0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5">
            <a:extLst>
              <a:ext uri="{FF2B5EF4-FFF2-40B4-BE49-F238E27FC236}">
                <a16:creationId xmlns:a16="http://schemas.microsoft.com/office/drawing/2014/main" id="{20D78980-920A-4D7C-B940-F31CCF3E6F6C}"/>
              </a:ext>
            </a:extLst>
          </p:cNvPr>
          <p:cNvSpPr txBox="1"/>
          <p:nvPr/>
        </p:nvSpPr>
        <p:spPr>
          <a:xfrm>
            <a:off x="11438877" y="663229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27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48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9">
            <a:extLst>
              <a:ext uri="{FF2B5EF4-FFF2-40B4-BE49-F238E27FC236}">
                <a16:creationId xmlns:a16="http://schemas.microsoft.com/office/drawing/2014/main" id="{3D3523FA-0EB1-4C05-ABBA-C9D46C9BEB3C}"/>
              </a:ext>
            </a:extLst>
          </p:cNvPr>
          <p:cNvSpPr txBox="1"/>
          <p:nvPr/>
        </p:nvSpPr>
        <p:spPr>
          <a:xfrm>
            <a:off x="72000" y="6372932"/>
            <a:ext cx="11986651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σ²</a:t>
            </a:r>
            <a:r>
              <a:rPr kumimoji="0" lang="en-GB" altLang="zh-CN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=σ²</a:t>
            </a:r>
            <a:r>
              <a:rPr kumimoji="0" lang="en-GB" altLang="zh-CN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+(1/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L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)σ²</a:t>
            </a:r>
            <a:r>
              <a:rPr kumimoji="0" lang="en-GB" altLang="zh-CN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GL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+(1/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Y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)σ²</a:t>
            </a:r>
            <a:r>
              <a:rPr kumimoji="0" lang="en-GB" altLang="zh-CN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GY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+(1/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LY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)σ²</a:t>
            </a:r>
            <a:r>
              <a:rPr kumimoji="0" lang="en-GB" altLang="zh-CN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GLY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+ (1/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RLY</a:t>
            </a:r>
            <a:r>
              <a:rPr kumimoji="0" lang="en-GB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)σ²</a:t>
            </a:r>
            <a:r>
              <a:rPr kumimoji="0" lang="en-GB" altLang="zh-CN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RGLY</a:t>
            </a:r>
            <a:r>
              <a:rPr lang="en-GB" altLang="zh-CN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+ (1/N)σ²</a:t>
            </a:r>
            <a:r>
              <a:rPr lang="en-GB" altLang="zh-CN" baseline="-250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PGRLY)</a:t>
            </a:r>
            <a:endParaRPr kumimoji="0" lang="en-GB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文本框 22">
            <a:extLst>
              <a:ext uri="{FF2B5EF4-FFF2-40B4-BE49-F238E27FC236}">
                <a16:creationId xmlns:a16="http://schemas.microsoft.com/office/drawing/2014/main" id="{2D81FC41-0AF5-4771-A5DC-52503CAD08B6}"/>
              </a:ext>
            </a:extLst>
          </p:cNvPr>
          <p:cNvSpPr txBox="1"/>
          <p:nvPr/>
        </p:nvSpPr>
        <p:spPr>
          <a:xfrm>
            <a:off x="72001" y="5871857"/>
            <a:ext cx="11986650" cy="42011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1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h²  = σ²</a:t>
            </a:r>
            <a:r>
              <a:rPr kumimoji="0" lang="en-GB" altLang="zh-CN" sz="213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</a:t>
            </a:r>
            <a:r>
              <a:rPr kumimoji="0" lang="en-GB" altLang="zh-CN" sz="21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/ σ²</a:t>
            </a:r>
            <a:r>
              <a:rPr kumimoji="0" lang="en-GB" altLang="zh-CN" sz="2130" b="0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P</a:t>
            </a:r>
            <a:r>
              <a:rPr kumimoji="0" lang="en-GB" altLang="zh-CN" sz="213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   L=1; Y=1;  K=1;  R=1;  </a:t>
            </a:r>
            <a:r>
              <a:rPr kumimoji="0" lang="en-GB" altLang="zh-CN" sz="213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 &lt; N &lt; 200  </a:t>
            </a:r>
            <a:r>
              <a:rPr kumimoji="0" lang="en-GB" altLang="zh-CN" sz="213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1439" y="71446"/>
            <a:ext cx="8310561" cy="5990834"/>
            <a:chOff x="71439" y="1"/>
            <a:chExt cx="8310561" cy="5990834"/>
          </a:xfrm>
        </p:grpSpPr>
        <p:sp>
          <p:nvSpPr>
            <p:cNvPr id="6" name="Rectangle 5"/>
            <p:cNvSpPr/>
            <p:nvPr/>
          </p:nvSpPr>
          <p:spPr>
            <a:xfrm>
              <a:off x="72000" y="1"/>
              <a:ext cx="8310000" cy="57670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94532708"/>
                </p:ext>
              </p:extLst>
            </p:nvPr>
          </p:nvGraphicFramePr>
          <p:xfrm>
            <a:off x="71439" y="36000"/>
            <a:ext cx="8257796" cy="59548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053" name="Document" r:id="rId3" imgW="8426322" imgH="6076362" progId="Word.Document.12">
                    <p:link updateAutomatic="1"/>
                  </p:oleObj>
                </mc:Choice>
                <mc:Fallback>
                  <p:oleObj name="Document" r:id="rId3" imgW="8426322" imgH="6076362" progId="Word.Document.12">
                    <p:link updateAutomatic="1"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71439" y="36000"/>
                          <a:ext cx="8257796" cy="595483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TextBox 7"/>
          <p:cNvSpPr txBox="1"/>
          <p:nvPr/>
        </p:nvSpPr>
        <p:spPr>
          <a:xfrm>
            <a:off x="8553450" y="2692056"/>
            <a:ext cx="3505201" cy="304698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decrease in selection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inten-sity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enforced by larger plots (smaller number of candidates) and the ongoing decrease of σ²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at N&gt;43  (causing decrease of S) is not any more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compen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-sated by the increase of h².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Remember: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Gain = h² ∙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∙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 h² ∙ S</a:t>
            </a:r>
            <a:endParaRPr lang="en-GB" baseline="-25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GB" baseline="-250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53450" y="36000"/>
            <a:ext cx="3505202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Data for the plot of the last pages</a:t>
            </a:r>
          </a:p>
        </p:txBody>
      </p:sp>
      <p:sp>
        <p:nvSpPr>
          <p:cNvPr id="12" name="Textfeld 5">
            <a:extLst>
              <a:ext uri="{FF2B5EF4-FFF2-40B4-BE49-F238E27FC236}">
                <a16:creationId xmlns:a16="http://schemas.microsoft.com/office/drawing/2014/main" id="{62986FBC-A898-49C2-A9E3-970ADCC778DC}"/>
              </a:ext>
            </a:extLst>
          </p:cNvPr>
          <p:cNvSpPr txBox="1"/>
          <p:nvPr/>
        </p:nvSpPr>
        <p:spPr>
          <a:xfrm>
            <a:off x="11483266" y="6346567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28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2B86E1-1495-4BA1-A7D0-5A45416CE4C1}"/>
              </a:ext>
            </a:extLst>
          </p:cNvPr>
          <p:cNvSpPr/>
          <p:nvPr/>
        </p:nvSpPr>
        <p:spPr>
          <a:xfrm>
            <a:off x="2787587" y="107445"/>
            <a:ext cx="2170591" cy="563159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FD08CA-2448-4F9F-BC90-E1CAD38274A4}"/>
              </a:ext>
            </a:extLst>
          </p:cNvPr>
          <p:cNvSpPr/>
          <p:nvPr/>
        </p:nvSpPr>
        <p:spPr>
          <a:xfrm>
            <a:off x="4999605" y="108921"/>
            <a:ext cx="859658" cy="563159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2A9203-FACB-43A8-84E8-16CD4CA9E482}"/>
              </a:ext>
            </a:extLst>
          </p:cNvPr>
          <p:cNvSpPr/>
          <p:nvPr/>
        </p:nvSpPr>
        <p:spPr>
          <a:xfrm>
            <a:off x="6815071" y="117407"/>
            <a:ext cx="1514164" cy="563159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460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" y="752475"/>
            <a:ext cx="6047232" cy="60472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2000" y="36000"/>
            <a:ext cx="11863388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 promised, your reward for patiently going through this example of an application of the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Breeder‘s Equation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feld 5">
            <a:extLst>
              <a:ext uri="{FF2B5EF4-FFF2-40B4-BE49-F238E27FC236}">
                <a16:creationId xmlns:a16="http://schemas.microsoft.com/office/drawing/2014/main" id="{AAABF2A9-8DBE-4C2D-96A2-F35596E6EFA2}"/>
              </a:ext>
            </a:extLst>
          </p:cNvPr>
          <p:cNvSpPr txBox="1"/>
          <p:nvPr/>
        </p:nvSpPr>
        <p:spPr>
          <a:xfrm>
            <a:off x="11483266" y="6346567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29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14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11238614" y="6342528"/>
            <a:ext cx="89220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000" y="36000"/>
            <a:ext cx="11965353" cy="313932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already know: Population Genetics. Heritability.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GxE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Selection intensity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Keywords of this chapter: Breeder’s Equation. Gain from Selection post-Test situation. Multistep-Selection. What-if size of nursery (i.e. number of plants) for field test is constant, plot sizes shrinks and number of genotypes correspondingly increases. </a:t>
            </a:r>
          </a:p>
          <a:p>
            <a:endParaRPr lang="de-DE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Algebra as introduced in this chapter: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G=[h²]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[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σ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[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²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[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GB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[h]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∙ </a:t>
            </a: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endParaRPr lang="en-GB" baseline="-25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h²  ∝ (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 / σ²</a:t>
            </a:r>
            <a:r>
              <a:rPr lang="en-GB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    	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   ∝  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</a:t>
            </a:r>
            <a:r>
              <a:rPr lang="en-GB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σ</a:t>
            </a:r>
            <a:r>
              <a:rPr lang="en-GB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 variance of masking effects such as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GxE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and single-plot-error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02012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01359"/>
            <a:ext cx="12130816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From here you may go to UNPLAB-h²_GxE_Ch-6[QTL-Detection]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238614" y="6342528"/>
            <a:ext cx="89220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30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5"/>
          <p:cNvSpPr txBox="1"/>
          <p:nvPr/>
        </p:nvSpPr>
        <p:spPr>
          <a:xfrm>
            <a:off x="11255602" y="6330255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30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214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 rechteckige Legende 4"/>
          <p:cNvSpPr/>
          <p:nvPr/>
        </p:nvSpPr>
        <p:spPr>
          <a:xfrm>
            <a:off x="96000" y="5858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noFill/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54264" y="357609"/>
            <a:ext cx="11465203" cy="415498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have seen what selection intensity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may mean.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have a good idea what phenotypic variance means.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have a good idea what genetic variance means.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have introduced the Selection Differential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as parameter.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have clear clues of what h² could mean (here: Broad Sense h²).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 now, finally, last but not least, now we come to putting it all together.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are approaching the famous, so-called </a:t>
            </a:r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Breeder‘s Equation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course there is not just one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equation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Plant Breeding.</a:t>
            </a: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Still, this is what this one is called.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268783" y="4540229"/>
            <a:ext cx="7498909" cy="1843803"/>
            <a:chOff x="4268783" y="4540229"/>
            <a:chExt cx="7498909" cy="184380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68783" y="4888966"/>
              <a:ext cx="7465686" cy="1495066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4371530" y="4540229"/>
              <a:ext cx="7396162" cy="1819275"/>
            </a:xfrm>
            <a:prstGeom prst="rect">
              <a:avLst/>
            </a:prstGeom>
            <a:solidFill>
              <a:srgbClr val="F2F2F2">
                <a:alpha val="12157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404754" y="4579547"/>
              <a:ext cx="73297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DOI: 10.1093/oso/9780198830870.001.0001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167437" y="2914651"/>
            <a:ext cx="299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Breeder‘s Equation</a:t>
            </a:r>
          </a:p>
        </p:txBody>
      </p:sp>
      <p:sp>
        <p:nvSpPr>
          <p:cNvPr id="14" name="Right Arrow 13"/>
          <p:cNvSpPr/>
          <p:nvPr/>
        </p:nvSpPr>
        <p:spPr>
          <a:xfrm rot="10800000">
            <a:off x="7896850" y="5653595"/>
            <a:ext cx="809625" cy="250144"/>
          </a:xfrm>
          <a:prstGeom prst="rightArrow">
            <a:avLst/>
          </a:prstGeom>
          <a:solidFill>
            <a:srgbClr val="800080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feld 5">
            <a:extLst>
              <a:ext uri="{FF2B5EF4-FFF2-40B4-BE49-F238E27FC236}">
                <a16:creationId xmlns:a16="http://schemas.microsoft.com/office/drawing/2014/main" id="{12B3ABA8-E144-4B50-9D56-12E629760553}"/>
              </a:ext>
            </a:extLst>
          </p:cNvPr>
          <p:cNvSpPr txBox="1"/>
          <p:nvPr/>
        </p:nvSpPr>
        <p:spPr>
          <a:xfrm>
            <a:off x="11483266" y="6346567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25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Generiertes Bild">
            <a:extLst>
              <a:ext uri="{FF2B5EF4-FFF2-40B4-BE49-F238E27FC236}">
                <a16:creationId xmlns:a16="http://schemas.microsoft.com/office/drawing/2014/main" id="{3FF15C4C-D0DE-4850-AE17-5A3A6C83FA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Textfeld 5">
            <a:extLst>
              <a:ext uri="{FF2B5EF4-FFF2-40B4-BE49-F238E27FC236}">
                <a16:creationId xmlns:a16="http://schemas.microsoft.com/office/drawing/2014/main" id="{3E5AFE33-C74E-4C05-A46F-C18C48FD28E2}"/>
              </a:ext>
            </a:extLst>
          </p:cNvPr>
          <p:cNvSpPr txBox="1"/>
          <p:nvPr/>
        </p:nvSpPr>
        <p:spPr>
          <a:xfrm>
            <a:off x="11483266" y="6346567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483C71-D871-4129-B50D-21967439A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97" y="252273"/>
            <a:ext cx="9530179" cy="635345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5" descr="G(b)">
            <a:extLst>
              <a:ext uri="{FF2B5EF4-FFF2-40B4-BE49-F238E27FC236}">
                <a16:creationId xmlns:a16="http://schemas.microsoft.com/office/drawing/2014/main" id="{9BA88377-6441-498E-BC98-2024F7BDF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335261" y="2740156"/>
            <a:ext cx="6360682" cy="1376039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ight Triangle 8">
            <a:extLst>
              <a:ext uri="{FF2B5EF4-FFF2-40B4-BE49-F238E27FC236}">
                <a16:creationId xmlns:a16="http://schemas.microsoft.com/office/drawing/2014/main" id="{6E002032-3510-4B55-9A08-18CE4679CD84}"/>
              </a:ext>
            </a:extLst>
          </p:cNvPr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488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 rechteckige Legende 4"/>
          <p:cNvSpPr/>
          <p:nvPr/>
        </p:nvSpPr>
        <p:spPr>
          <a:xfrm>
            <a:off x="96000" y="5858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pic>
        <p:nvPicPr>
          <p:cNvPr id="5" name="Picture 5" descr="G(b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9883">
            <a:off x="1554689" y="863613"/>
            <a:ext cx="8299450" cy="179546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21297049">
            <a:off x="1721630" y="2707109"/>
            <a:ext cx="8338161" cy="267765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equation comes in different guises,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either with S or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∙ σ</a:t>
            </a:r>
            <a:r>
              <a:rPr lang="de-DE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instead of S; sometimes with genetic SD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sometimes with phenotypic SD, sometimes ‘per step of selection’,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sometimes ‘per unit time’.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Here written for 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selection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yet it exists as well for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indirect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selection.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Here with broad-sense h²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but it exists for narrow-sense h², too  ...  further variants exist. Let us see ... </a:t>
            </a:r>
          </a:p>
        </p:txBody>
      </p:sp>
      <p:sp>
        <p:nvSpPr>
          <p:cNvPr id="7" name="Rectangle 6"/>
          <p:cNvSpPr/>
          <p:nvPr/>
        </p:nvSpPr>
        <p:spPr>
          <a:xfrm>
            <a:off x="96000" y="6441758"/>
            <a:ext cx="11939973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https://smallgrains.web.illinois.edu/wp/wp-content/uploads/2022/09/A-practical-guide-to-genetic-gain-my-copy-2.pdf</a:t>
            </a:r>
          </a:p>
        </p:txBody>
      </p:sp>
      <p:sp>
        <p:nvSpPr>
          <p:cNvPr id="8" name="Right Triangle 7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feld 5">
            <a:extLst>
              <a:ext uri="{FF2B5EF4-FFF2-40B4-BE49-F238E27FC236}">
                <a16:creationId xmlns:a16="http://schemas.microsoft.com/office/drawing/2014/main" id="{B00C9D82-DB27-494C-9F83-20194BD68971}"/>
              </a:ext>
            </a:extLst>
          </p:cNvPr>
          <p:cNvSpPr txBox="1"/>
          <p:nvPr/>
        </p:nvSpPr>
        <p:spPr>
          <a:xfrm>
            <a:off x="11498556" y="58585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6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089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G(b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51" y="96851"/>
            <a:ext cx="8299450" cy="179546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409" y="1938337"/>
            <a:ext cx="8108252" cy="4771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8463780" y="96851"/>
            <a:ext cx="3671069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Rutkoski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Jessica E., 2019.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https://doi.org/10.1016/bs.agron.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2019.05.001</a:t>
            </a:r>
          </a:p>
        </p:txBody>
      </p:sp>
      <p:pic>
        <p:nvPicPr>
          <p:cNvPr id="41986" name="Picture 2" descr="6th International Conference of Quantitative Genetic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781" y="1061257"/>
            <a:ext cx="1524441" cy="152032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463781" y="2622654"/>
            <a:ext cx="3671068" cy="397031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She writes R instead of G; and k instead of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to denote selection intensity. She prefers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 ∙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instead of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∙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</a:t>
            </a:r>
            <a:r>
              <a:rPr lang="en-GB" baseline="-250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Never mind.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Hers is the same equation as ours.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see how many versions of it.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will – here – not discuss all of them. Study deeper by yourself. Study the true sources, yourself!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Not pre-digested by AI ... but yourself.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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147634" y="3043236"/>
            <a:ext cx="8225363" cy="333375"/>
          </a:xfrm>
          <a:prstGeom prst="rect">
            <a:avLst/>
          </a:prstGeom>
          <a:noFill/>
          <a:ln>
            <a:solidFill>
              <a:srgbClr val="80008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0" name="Straight Arrow Connector 9"/>
          <p:cNvCxnSpPr>
            <a:stCxn id="3" idx="2"/>
            <a:endCxn id="8" idx="0"/>
          </p:cNvCxnSpPr>
          <p:nvPr/>
        </p:nvCxnSpPr>
        <p:spPr>
          <a:xfrm flipH="1">
            <a:off x="4260316" y="1892314"/>
            <a:ext cx="1060" cy="1150922"/>
          </a:xfrm>
          <a:prstGeom prst="straightConnector1">
            <a:avLst/>
          </a:prstGeom>
          <a:ln w="28575">
            <a:solidFill>
              <a:srgbClr val="800080"/>
            </a:solidFill>
            <a:headEnd type="triangle" w="lg" len="lg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988222" y="1075857"/>
            <a:ext cx="2146627" cy="138499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Jessica </a:t>
            </a:r>
            <a:r>
              <a:rPr lang="en-GB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Rutkoski</a:t>
            </a:r>
            <a:endParaRPr lang="en-GB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fontAlgn="ctr"/>
            <a:r>
              <a:rPr lang="en-GB" sz="1600" i="0" dirty="0">
                <a:solidFill>
                  <a:srgbClr val="13131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@jessicarutkoski1192</a:t>
            </a:r>
            <a:endParaRPr lang="en-GB" sz="1600" i="0" dirty="0">
              <a:solidFill>
                <a:srgbClr val="606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At icqg6.org 2020</a:t>
            </a:r>
          </a:p>
          <a:p>
            <a:r>
              <a:rPr lang="en-GB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Danke</a:t>
            </a: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für </a:t>
            </a:r>
            <a:r>
              <a:rPr lang="en-GB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Erlaubnis</a:t>
            </a: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2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GB" sz="1200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Friday, December 19, 2025 at 8:08 AM</a:t>
            </a:r>
            <a:endParaRPr lang="en-GB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5381629"/>
            <a:ext cx="8405661" cy="603116"/>
          </a:xfrm>
          <a:prstGeom prst="rect">
            <a:avLst/>
          </a:prstGeom>
          <a:solidFill>
            <a:srgbClr val="FFFFFF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feld 5">
            <a:extLst>
              <a:ext uri="{FF2B5EF4-FFF2-40B4-BE49-F238E27FC236}">
                <a16:creationId xmlns:a16="http://schemas.microsoft.com/office/drawing/2014/main" id="{EF8BE527-F08C-4BFA-8838-9508D8BA47F3}"/>
              </a:ext>
            </a:extLst>
          </p:cNvPr>
          <p:cNvSpPr txBox="1"/>
          <p:nvPr/>
        </p:nvSpPr>
        <p:spPr>
          <a:xfrm>
            <a:off x="11483266" y="6346567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7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025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>
            <a:grpSpLocks noChangeAspect="1"/>
          </p:cNvGrpSpPr>
          <p:nvPr/>
        </p:nvGrpSpPr>
        <p:grpSpPr>
          <a:xfrm>
            <a:off x="84779" y="1080295"/>
            <a:ext cx="6284529" cy="5665889"/>
            <a:chOff x="84779" y="629785"/>
            <a:chExt cx="6831010" cy="6158575"/>
          </a:xfrm>
        </p:grpSpPr>
        <p:sp>
          <p:nvSpPr>
            <p:cNvPr id="79" name="Rectangle 78"/>
            <p:cNvSpPr/>
            <p:nvPr/>
          </p:nvSpPr>
          <p:spPr>
            <a:xfrm>
              <a:off x="84779" y="629785"/>
              <a:ext cx="5456122" cy="61585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229195" y="793287"/>
              <a:ext cx="6686594" cy="5935990"/>
              <a:chOff x="229195" y="793287"/>
              <a:chExt cx="6686594" cy="5935990"/>
            </a:xfrm>
          </p:grpSpPr>
          <p:sp>
            <p:nvSpPr>
              <p:cNvPr id="5" name="Line 6"/>
              <p:cNvSpPr>
                <a:spLocks noChangeShapeType="1"/>
              </p:cNvSpPr>
              <p:nvPr/>
            </p:nvSpPr>
            <p:spPr bwMode="auto">
              <a:xfrm flipV="1">
                <a:off x="1068002" y="970596"/>
                <a:ext cx="0" cy="506952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Line 8"/>
              <p:cNvSpPr>
                <a:spLocks noChangeShapeType="1"/>
              </p:cNvSpPr>
              <p:nvPr/>
            </p:nvSpPr>
            <p:spPr bwMode="auto">
              <a:xfrm flipH="1">
                <a:off x="959930" y="6040118"/>
                <a:ext cx="108072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Rectangle 10"/>
              <p:cNvSpPr>
                <a:spLocks noChangeArrowheads="1"/>
              </p:cNvSpPr>
              <p:nvPr/>
            </p:nvSpPr>
            <p:spPr bwMode="auto">
              <a:xfrm>
                <a:off x="679927" y="5914854"/>
                <a:ext cx="139391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0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" name="Line 11"/>
              <p:cNvSpPr>
                <a:spLocks noChangeShapeType="1"/>
              </p:cNvSpPr>
              <p:nvPr/>
            </p:nvSpPr>
            <p:spPr bwMode="auto">
              <a:xfrm flipH="1">
                <a:off x="959930" y="5406427"/>
                <a:ext cx="108072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angle 13"/>
              <p:cNvSpPr>
                <a:spLocks noChangeArrowheads="1"/>
              </p:cNvSpPr>
              <p:nvPr/>
            </p:nvSpPr>
            <p:spPr bwMode="auto">
              <a:xfrm>
                <a:off x="679927" y="5281164"/>
                <a:ext cx="139391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1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3" name="Line 14"/>
              <p:cNvSpPr>
                <a:spLocks noChangeShapeType="1"/>
              </p:cNvSpPr>
              <p:nvPr/>
            </p:nvSpPr>
            <p:spPr bwMode="auto">
              <a:xfrm flipH="1">
                <a:off x="959930" y="4772737"/>
                <a:ext cx="108072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Rectangle 16"/>
              <p:cNvSpPr>
                <a:spLocks noChangeArrowheads="1"/>
              </p:cNvSpPr>
              <p:nvPr/>
            </p:nvSpPr>
            <p:spPr bwMode="auto">
              <a:xfrm>
                <a:off x="679927" y="4647473"/>
                <a:ext cx="139391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6" name="Line 17"/>
              <p:cNvSpPr>
                <a:spLocks noChangeShapeType="1"/>
              </p:cNvSpPr>
              <p:nvPr/>
            </p:nvSpPr>
            <p:spPr bwMode="auto">
              <a:xfrm flipH="1">
                <a:off x="959930" y="4139047"/>
                <a:ext cx="108072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Rectangle 19"/>
              <p:cNvSpPr>
                <a:spLocks noChangeArrowheads="1"/>
              </p:cNvSpPr>
              <p:nvPr/>
            </p:nvSpPr>
            <p:spPr bwMode="auto">
              <a:xfrm>
                <a:off x="679927" y="4013782"/>
                <a:ext cx="139391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3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9" name="Line 20"/>
              <p:cNvSpPr>
                <a:spLocks noChangeShapeType="1"/>
              </p:cNvSpPr>
              <p:nvPr/>
            </p:nvSpPr>
            <p:spPr bwMode="auto">
              <a:xfrm flipH="1">
                <a:off x="959930" y="3505357"/>
                <a:ext cx="108072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Rectangle 22"/>
              <p:cNvSpPr>
                <a:spLocks noChangeArrowheads="1"/>
              </p:cNvSpPr>
              <p:nvPr/>
            </p:nvSpPr>
            <p:spPr bwMode="auto">
              <a:xfrm>
                <a:off x="679927" y="3380093"/>
                <a:ext cx="139391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4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2" name="Line 23"/>
              <p:cNvSpPr>
                <a:spLocks noChangeShapeType="1"/>
              </p:cNvSpPr>
              <p:nvPr/>
            </p:nvSpPr>
            <p:spPr bwMode="auto">
              <a:xfrm flipH="1">
                <a:off x="959930" y="2871666"/>
                <a:ext cx="108072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Rectangle 25"/>
              <p:cNvSpPr>
                <a:spLocks noChangeArrowheads="1"/>
              </p:cNvSpPr>
              <p:nvPr/>
            </p:nvSpPr>
            <p:spPr bwMode="auto">
              <a:xfrm>
                <a:off x="679927" y="2746403"/>
                <a:ext cx="139391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5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5" name="Line 26"/>
              <p:cNvSpPr>
                <a:spLocks noChangeShapeType="1"/>
              </p:cNvSpPr>
              <p:nvPr/>
            </p:nvSpPr>
            <p:spPr bwMode="auto">
              <a:xfrm flipH="1">
                <a:off x="959930" y="2237976"/>
                <a:ext cx="108072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ctangle 28"/>
              <p:cNvSpPr>
                <a:spLocks noChangeArrowheads="1"/>
              </p:cNvSpPr>
              <p:nvPr/>
            </p:nvSpPr>
            <p:spPr bwMode="auto">
              <a:xfrm>
                <a:off x="679927" y="2112712"/>
                <a:ext cx="139391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6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8" name="Line 29"/>
              <p:cNvSpPr>
                <a:spLocks noChangeShapeType="1"/>
              </p:cNvSpPr>
              <p:nvPr/>
            </p:nvSpPr>
            <p:spPr bwMode="auto">
              <a:xfrm flipH="1">
                <a:off x="959930" y="1604286"/>
                <a:ext cx="108072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ctangle 31"/>
              <p:cNvSpPr>
                <a:spLocks noChangeArrowheads="1"/>
              </p:cNvSpPr>
              <p:nvPr/>
            </p:nvSpPr>
            <p:spPr bwMode="auto">
              <a:xfrm>
                <a:off x="679927" y="1479022"/>
                <a:ext cx="139391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7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1" name="Line 32"/>
              <p:cNvSpPr>
                <a:spLocks noChangeShapeType="1"/>
              </p:cNvSpPr>
              <p:nvPr/>
            </p:nvSpPr>
            <p:spPr bwMode="auto">
              <a:xfrm flipH="1">
                <a:off x="959930" y="970596"/>
                <a:ext cx="108072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Rectangle 34"/>
              <p:cNvSpPr>
                <a:spLocks noChangeArrowheads="1"/>
              </p:cNvSpPr>
              <p:nvPr/>
            </p:nvSpPr>
            <p:spPr bwMode="auto">
              <a:xfrm>
                <a:off x="679927" y="845332"/>
                <a:ext cx="139391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8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4" name="Rectangle 35"/>
              <p:cNvSpPr>
                <a:spLocks noChangeArrowheads="1"/>
              </p:cNvSpPr>
              <p:nvPr/>
            </p:nvSpPr>
            <p:spPr bwMode="auto">
              <a:xfrm rot="16200000">
                <a:off x="-1035087" y="3354814"/>
                <a:ext cx="2829649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Number of lines per class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5" name="Line 36"/>
              <p:cNvSpPr>
                <a:spLocks noChangeShapeType="1"/>
              </p:cNvSpPr>
              <p:nvPr/>
            </p:nvSpPr>
            <p:spPr bwMode="auto">
              <a:xfrm>
                <a:off x="1068002" y="6040118"/>
                <a:ext cx="5796566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Line 37"/>
              <p:cNvSpPr>
                <a:spLocks noChangeShapeType="1"/>
              </p:cNvSpPr>
              <p:nvPr/>
            </p:nvSpPr>
            <p:spPr bwMode="auto">
              <a:xfrm>
                <a:off x="1068002" y="970596"/>
                <a:ext cx="5796566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Line 38"/>
              <p:cNvSpPr>
                <a:spLocks noChangeShapeType="1"/>
              </p:cNvSpPr>
              <p:nvPr/>
            </p:nvSpPr>
            <p:spPr bwMode="auto">
              <a:xfrm>
                <a:off x="1068002" y="6040118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Line 39"/>
              <p:cNvSpPr>
                <a:spLocks noChangeShapeType="1"/>
              </p:cNvSpPr>
              <p:nvPr/>
            </p:nvSpPr>
            <p:spPr bwMode="auto">
              <a:xfrm flipV="1">
                <a:off x="1068002" y="862524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Rectangle 40"/>
              <p:cNvSpPr>
                <a:spLocks noChangeArrowheads="1"/>
              </p:cNvSpPr>
              <p:nvPr/>
            </p:nvSpPr>
            <p:spPr bwMode="auto">
              <a:xfrm>
                <a:off x="869050" y="6175207"/>
                <a:ext cx="278783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25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0" name="Line 41"/>
              <p:cNvSpPr>
                <a:spLocks noChangeShapeType="1"/>
              </p:cNvSpPr>
              <p:nvPr/>
            </p:nvSpPr>
            <p:spPr bwMode="auto">
              <a:xfrm>
                <a:off x="2033277" y="6040118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Line 42"/>
              <p:cNvSpPr>
                <a:spLocks noChangeShapeType="1"/>
              </p:cNvSpPr>
              <p:nvPr/>
            </p:nvSpPr>
            <p:spPr bwMode="auto">
              <a:xfrm flipV="1">
                <a:off x="2033277" y="862524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Rectangle 43"/>
              <p:cNvSpPr>
                <a:spLocks noChangeArrowheads="1"/>
              </p:cNvSpPr>
              <p:nvPr/>
            </p:nvSpPr>
            <p:spPr bwMode="auto">
              <a:xfrm>
                <a:off x="1836783" y="6175207"/>
                <a:ext cx="278783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30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3" name="Line 44"/>
              <p:cNvSpPr>
                <a:spLocks noChangeShapeType="1"/>
              </p:cNvSpPr>
              <p:nvPr/>
            </p:nvSpPr>
            <p:spPr bwMode="auto">
              <a:xfrm>
                <a:off x="3001008" y="6040118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Line 45"/>
              <p:cNvSpPr>
                <a:spLocks noChangeShapeType="1"/>
              </p:cNvSpPr>
              <p:nvPr/>
            </p:nvSpPr>
            <p:spPr bwMode="auto">
              <a:xfrm flipV="1">
                <a:off x="3001008" y="862524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Rectangle 46"/>
              <p:cNvSpPr>
                <a:spLocks noChangeArrowheads="1"/>
              </p:cNvSpPr>
              <p:nvPr/>
            </p:nvSpPr>
            <p:spPr bwMode="auto">
              <a:xfrm>
                <a:off x="2802059" y="6175207"/>
                <a:ext cx="278783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35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6" name="Line 47"/>
              <p:cNvSpPr>
                <a:spLocks noChangeShapeType="1"/>
              </p:cNvSpPr>
              <p:nvPr/>
            </p:nvSpPr>
            <p:spPr bwMode="auto">
              <a:xfrm>
                <a:off x="3966285" y="6040118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Line 48"/>
              <p:cNvSpPr>
                <a:spLocks noChangeShapeType="1"/>
              </p:cNvSpPr>
              <p:nvPr/>
            </p:nvSpPr>
            <p:spPr bwMode="auto">
              <a:xfrm flipV="1">
                <a:off x="3966285" y="862524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49"/>
              <p:cNvSpPr>
                <a:spLocks noChangeArrowheads="1"/>
              </p:cNvSpPr>
              <p:nvPr/>
            </p:nvSpPr>
            <p:spPr bwMode="auto">
              <a:xfrm>
                <a:off x="3767334" y="6175207"/>
                <a:ext cx="278783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40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9" name="Line 50"/>
              <p:cNvSpPr>
                <a:spLocks noChangeShapeType="1"/>
              </p:cNvSpPr>
              <p:nvPr/>
            </p:nvSpPr>
            <p:spPr bwMode="auto">
              <a:xfrm>
                <a:off x="4931559" y="6040118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Line 51"/>
              <p:cNvSpPr>
                <a:spLocks noChangeShapeType="1"/>
              </p:cNvSpPr>
              <p:nvPr/>
            </p:nvSpPr>
            <p:spPr bwMode="auto">
              <a:xfrm flipV="1">
                <a:off x="4931559" y="862524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Rectangle 52"/>
              <p:cNvSpPr>
                <a:spLocks noChangeArrowheads="1"/>
              </p:cNvSpPr>
              <p:nvPr/>
            </p:nvSpPr>
            <p:spPr bwMode="auto">
              <a:xfrm>
                <a:off x="4735066" y="6175207"/>
                <a:ext cx="278783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45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2" name="Line 53"/>
              <p:cNvSpPr>
                <a:spLocks noChangeShapeType="1"/>
              </p:cNvSpPr>
              <p:nvPr/>
            </p:nvSpPr>
            <p:spPr bwMode="auto">
              <a:xfrm>
                <a:off x="5899291" y="6040118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Line 54"/>
              <p:cNvSpPr>
                <a:spLocks noChangeShapeType="1"/>
              </p:cNvSpPr>
              <p:nvPr/>
            </p:nvSpPr>
            <p:spPr bwMode="auto">
              <a:xfrm flipV="1">
                <a:off x="5899291" y="862524"/>
                <a:ext cx="0" cy="10807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Rectangle 55"/>
              <p:cNvSpPr>
                <a:spLocks noChangeArrowheads="1"/>
              </p:cNvSpPr>
              <p:nvPr/>
            </p:nvSpPr>
            <p:spPr bwMode="auto">
              <a:xfrm>
                <a:off x="5700342" y="6175207"/>
                <a:ext cx="278783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50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grpSp>
            <p:nvGrpSpPr>
              <p:cNvPr id="75" name="Group 74"/>
              <p:cNvGrpSpPr/>
              <p:nvPr/>
            </p:nvGrpSpPr>
            <p:grpSpPr>
              <a:xfrm>
                <a:off x="5253771" y="862524"/>
                <a:ext cx="108072" cy="5285665"/>
                <a:chOff x="6864567" y="862524"/>
                <a:chExt cx="108072" cy="5285665"/>
              </a:xfrm>
            </p:grpSpPr>
            <p:sp>
              <p:nvSpPr>
                <p:cNvPr id="6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6864567" y="970596"/>
                  <a:ext cx="0" cy="506952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" name="Line 9"/>
                <p:cNvSpPr>
                  <a:spLocks noChangeShapeType="1"/>
                </p:cNvSpPr>
                <p:nvPr/>
              </p:nvSpPr>
              <p:spPr bwMode="auto">
                <a:xfrm>
                  <a:off x="6864567" y="6040118"/>
                  <a:ext cx="10807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Line 12"/>
                <p:cNvSpPr>
                  <a:spLocks noChangeShapeType="1"/>
                </p:cNvSpPr>
                <p:nvPr/>
              </p:nvSpPr>
              <p:spPr bwMode="auto">
                <a:xfrm>
                  <a:off x="6864567" y="5406427"/>
                  <a:ext cx="10807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Line 15"/>
                <p:cNvSpPr>
                  <a:spLocks noChangeShapeType="1"/>
                </p:cNvSpPr>
                <p:nvPr/>
              </p:nvSpPr>
              <p:spPr bwMode="auto">
                <a:xfrm>
                  <a:off x="6864567" y="4772737"/>
                  <a:ext cx="10807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Line 18"/>
                <p:cNvSpPr>
                  <a:spLocks noChangeShapeType="1"/>
                </p:cNvSpPr>
                <p:nvPr/>
              </p:nvSpPr>
              <p:spPr bwMode="auto">
                <a:xfrm>
                  <a:off x="6864567" y="4139047"/>
                  <a:ext cx="10807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Line 21"/>
                <p:cNvSpPr>
                  <a:spLocks noChangeShapeType="1"/>
                </p:cNvSpPr>
                <p:nvPr/>
              </p:nvSpPr>
              <p:spPr bwMode="auto">
                <a:xfrm>
                  <a:off x="6864567" y="3505357"/>
                  <a:ext cx="10807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Line 24"/>
                <p:cNvSpPr>
                  <a:spLocks noChangeShapeType="1"/>
                </p:cNvSpPr>
                <p:nvPr/>
              </p:nvSpPr>
              <p:spPr bwMode="auto">
                <a:xfrm>
                  <a:off x="6864567" y="2871666"/>
                  <a:ext cx="10807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Line 27"/>
                <p:cNvSpPr>
                  <a:spLocks noChangeShapeType="1"/>
                </p:cNvSpPr>
                <p:nvPr/>
              </p:nvSpPr>
              <p:spPr bwMode="auto">
                <a:xfrm>
                  <a:off x="6864567" y="2237976"/>
                  <a:ext cx="10807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Line 30"/>
                <p:cNvSpPr>
                  <a:spLocks noChangeShapeType="1"/>
                </p:cNvSpPr>
                <p:nvPr/>
              </p:nvSpPr>
              <p:spPr bwMode="auto">
                <a:xfrm>
                  <a:off x="6864567" y="1604286"/>
                  <a:ext cx="10807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" name="Line 33"/>
                <p:cNvSpPr>
                  <a:spLocks noChangeShapeType="1"/>
                </p:cNvSpPr>
                <p:nvPr/>
              </p:nvSpPr>
              <p:spPr bwMode="auto">
                <a:xfrm>
                  <a:off x="6864567" y="970596"/>
                  <a:ext cx="108072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Line 56"/>
                <p:cNvSpPr>
                  <a:spLocks noChangeShapeType="1"/>
                </p:cNvSpPr>
                <p:nvPr/>
              </p:nvSpPr>
              <p:spPr bwMode="auto">
                <a:xfrm>
                  <a:off x="6864567" y="6040118"/>
                  <a:ext cx="0" cy="108071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6864567" y="862524"/>
                  <a:ext cx="0" cy="108071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8" name="Rectangle 59"/>
              <p:cNvSpPr>
                <a:spLocks noChangeArrowheads="1"/>
              </p:cNvSpPr>
              <p:nvPr/>
            </p:nvSpPr>
            <p:spPr bwMode="auto">
              <a:xfrm>
                <a:off x="1136422" y="6428191"/>
                <a:ext cx="3833268" cy="30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</a:rPr>
                  <a:t>Result, means at 12 Environments</a:t>
                </a:r>
                <a:endParaRPr kumimoji="0" lang="en-GB" altLang="en-US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9" name="Rectangle 60"/>
              <p:cNvSpPr>
                <a:spLocks noChangeArrowheads="1"/>
              </p:cNvSpPr>
              <p:nvPr/>
            </p:nvSpPr>
            <p:spPr bwMode="auto">
              <a:xfrm>
                <a:off x="1456077" y="5406427"/>
                <a:ext cx="194037" cy="633690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Rectangle 61"/>
              <p:cNvSpPr>
                <a:spLocks noChangeArrowheads="1"/>
              </p:cNvSpPr>
              <p:nvPr/>
            </p:nvSpPr>
            <p:spPr bwMode="auto">
              <a:xfrm>
                <a:off x="1650114" y="5406427"/>
                <a:ext cx="191581" cy="633690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Rectangle 62"/>
              <p:cNvSpPr>
                <a:spLocks noChangeArrowheads="1"/>
              </p:cNvSpPr>
              <p:nvPr/>
            </p:nvSpPr>
            <p:spPr bwMode="auto">
              <a:xfrm>
                <a:off x="1841695" y="5406427"/>
                <a:ext cx="194037" cy="633690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Rectangle 63"/>
              <p:cNvSpPr>
                <a:spLocks noChangeArrowheads="1"/>
              </p:cNvSpPr>
              <p:nvPr/>
            </p:nvSpPr>
            <p:spPr bwMode="auto">
              <a:xfrm>
                <a:off x="2035733" y="5406427"/>
                <a:ext cx="191581" cy="633690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Rectangle 64"/>
              <p:cNvSpPr>
                <a:spLocks noChangeArrowheads="1"/>
              </p:cNvSpPr>
              <p:nvPr/>
            </p:nvSpPr>
            <p:spPr bwMode="auto">
              <a:xfrm>
                <a:off x="2227315" y="5406427"/>
                <a:ext cx="194037" cy="633690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Rectangle 65"/>
              <p:cNvSpPr>
                <a:spLocks noChangeArrowheads="1"/>
              </p:cNvSpPr>
              <p:nvPr/>
            </p:nvSpPr>
            <p:spPr bwMode="auto">
              <a:xfrm>
                <a:off x="2421352" y="4139047"/>
                <a:ext cx="194037" cy="1901071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Rectangle 66"/>
              <p:cNvSpPr>
                <a:spLocks noChangeArrowheads="1"/>
              </p:cNvSpPr>
              <p:nvPr/>
            </p:nvSpPr>
            <p:spPr bwMode="auto">
              <a:xfrm>
                <a:off x="2615390" y="4139047"/>
                <a:ext cx="194037" cy="1901071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Rectangle 67"/>
              <p:cNvSpPr>
                <a:spLocks noChangeArrowheads="1"/>
              </p:cNvSpPr>
              <p:nvPr/>
            </p:nvSpPr>
            <p:spPr bwMode="auto">
              <a:xfrm>
                <a:off x="2809427" y="5406427"/>
                <a:ext cx="191581" cy="633690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Rectangle 68"/>
              <p:cNvSpPr>
                <a:spLocks noChangeArrowheads="1"/>
              </p:cNvSpPr>
              <p:nvPr/>
            </p:nvSpPr>
            <p:spPr bwMode="auto">
              <a:xfrm>
                <a:off x="3001008" y="3505357"/>
                <a:ext cx="194037" cy="2534761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Rectangle 69"/>
              <p:cNvSpPr>
                <a:spLocks noChangeArrowheads="1"/>
              </p:cNvSpPr>
              <p:nvPr/>
            </p:nvSpPr>
            <p:spPr bwMode="auto">
              <a:xfrm>
                <a:off x="3195047" y="2871666"/>
                <a:ext cx="191581" cy="3168451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Rectangle 70"/>
              <p:cNvSpPr>
                <a:spLocks noChangeArrowheads="1"/>
              </p:cNvSpPr>
              <p:nvPr/>
            </p:nvSpPr>
            <p:spPr bwMode="auto">
              <a:xfrm>
                <a:off x="3386628" y="4139047"/>
                <a:ext cx="194037" cy="1901071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ectangle 71"/>
              <p:cNvSpPr>
                <a:spLocks noChangeArrowheads="1"/>
              </p:cNvSpPr>
              <p:nvPr/>
            </p:nvSpPr>
            <p:spPr bwMode="auto">
              <a:xfrm>
                <a:off x="3580665" y="5406427"/>
                <a:ext cx="191581" cy="633690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Rectangle 72"/>
              <p:cNvSpPr>
                <a:spLocks noChangeArrowheads="1"/>
              </p:cNvSpPr>
              <p:nvPr/>
            </p:nvSpPr>
            <p:spPr bwMode="auto">
              <a:xfrm>
                <a:off x="3772246" y="3505357"/>
                <a:ext cx="194037" cy="2534761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Rectangle 73"/>
              <p:cNvSpPr>
                <a:spLocks noChangeArrowheads="1"/>
              </p:cNvSpPr>
              <p:nvPr/>
            </p:nvSpPr>
            <p:spPr bwMode="auto">
              <a:xfrm>
                <a:off x="3966285" y="4139047"/>
                <a:ext cx="194037" cy="1901071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Rectangle 74"/>
              <p:cNvSpPr>
                <a:spLocks noChangeArrowheads="1"/>
              </p:cNvSpPr>
              <p:nvPr/>
            </p:nvSpPr>
            <p:spPr bwMode="auto">
              <a:xfrm>
                <a:off x="4160321" y="5406427"/>
                <a:ext cx="194037" cy="633690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Rectangle 75"/>
              <p:cNvSpPr>
                <a:spLocks noChangeArrowheads="1"/>
              </p:cNvSpPr>
              <p:nvPr/>
            </p:nvSpPr>
            <p:spPr bwMode="auto">
              <a:xfrm>
                <a:off x="4354360" y="5406427"/>
                <a:ext cx="194037" cy="633690"/>
              </a:xfrm>
              <a:prstGeom prst="rect">
                <a:avLst/>
              </a:prstGeom>
              <a:noFill/>
              <a:ln w="22225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" name="Freeform 6"/>
              <p:cNvSpPr>
                <a:spLocks/>
              </p:cNvSpPr>
              <p:nvPr/>
            </p:nvSpPr>
            <p:spPr bwMode="auto">
              <a:xfrm>
                <a:off x="1077002" y="2916541"/>
                <a:ext cx="3981141" cy="3088923"/>
              </a:xfrm>
              <a:custGeom>
                <a:avLst/>
                <a:gdLst>
                  <a:gd name="T0" fmla="*/ 57 w 5437"/>
                  <a:gd name="T1" fmla="*/ 3847 h 3871"/>
                  <a:gd name="T2" fmla="*/ 168 w 5437"/>
                  <a:gd name="T3" fmla="*/ 3792 h 3871"/>
                  <a:gd name="T4" fmla="*/ 280 w 5437"/>
                  <a:gd name="T5" fmla="*/ 3725 h 3871"/>
                  <a:gd name="T6" fmla="*/ 393 w 5437"/>
                  <a:gd name="T7" fmla="*/ 3644 h 3871"/>
                  <a:gd name="T8" fmla="*/ 505 w 5437"/>
                  <a:gd name="T9" fmla="*/ 3549 h 3871"/>
                  <a:gd name="T10" fmla="*/ 617 w 5437"/>
                  <a:gd name="T11" fmla="*/ 3437 h 3871"/>
                  <a:gd name="T12" fmla="*/ 728 w 5437"/>
                  <a:gd name="T13" fmla="*/ 3308 h 3871"/>
                  <a:gd name="T14" fmla="*/ 841 w 5437"/>
                  <a:gd name="T15" fmla="*/ 3162 h 3871"/>
                  <a:gd name="T16" fmla="*/ 953 w 5437"/>
                  <a:gd name="T17" fmla="*/ 2996 h 3871"/>
                  <a:gd name="T18" fmla="*/ 1065 w 5437"/>
                  <a:gd name="T19" fmla="*/ 2813 h 3871"/>
                  <a:gd name="T20" fmla="*/ 1178 w 5437"/>
                  <a:gd name="T21" fmla="*/ 2612 h 3871"/>
                  <a:gd name="T22" fmla="*/ 1290 w 5437"/>
                  <a:gd name="T23" fmla="*/ 2396 h 3871"/>
                  <a:gd name="T24" fmla="*/ 1401 w 5437"/>
                  <a:gd name="T25" fmla="*/ 2166 h 3871"/>
                  <a:gd name="T26" fmla="*/ 1513 w 5437"/>
                  <a:gd name="T27" fmla="*/ 1926 h 3871"/>
                  <a:gd name="T28" fmla="*/ 1626 w 5437"/>
                  <a:gd name="T29" fmla="*/ 1680 h 3871"/>
                  <a:gd name="T30" fmla="*/ 1738 w 5437"/>
                  <a:gd name="T31" fmla="*/ 1432 h 3871"/>
                  <a:gd name="T32" fmla="*/ 1850 w 5437"/>
                  <a:gd name="T33" fmla="*/ 1188 h 3871"/>
                  <a:gd name="T34" fmla="*/ 1963 w 5437"/>
                  <a:gd name="T35" fmla="*/ 952 h 3871"/>
                  <a:gd name="T36" fmla="*/ 2074 w 5437"/>
                  <a:gd name="T37" fmla="*/ 732 h 3871"/>
                  <a:gd name="T38" fmla="*/ 2186 w 5437"/>
                  <a:gd name="T39" fmla="*/ 531 h 3871"/>
                  <a:gd name="T40" fmla="*/ 2298 w 5437"/>
                  <a:gd name="T41" fmla="*/ 356 h 3871"/>
                  <a:gd name="T42" fmla="*/ 2411 w 5437"/>
                  <a:gd name="T43" fmla="*/ 212 h 3871"/>
                  <a:gd name="T44" fmla="*/ 2523 w 5437"/>
                  <a:gd name="T45" fmla="*/ 103 h 3871"/>
                  <a:gd name="T46" fmla="*/ 2634 w 5437"/>
                  <a:gd name="T47" fmla="*/ 32 h 3871"/>
                  <a:gd name="T48" fmla="*/ 2747 w 5437"/>
                  <a:gd name="T49" fmla="*/ 0 h 3871"/>
                  <a:gd name="T50" fmla="*/ 2859 w 5437"/>
                  <a:gd name="T51" fmla="*/ 11 h 3871"/>
                  <a:gd name="T52" fmla="*/ 2971 w 5437"/>
                  <a:gd name="T53" fmla="*/ 63 h 3871"/>
                  <a:gd name="T54" fmla="*/ 3083 w 5437"/>
                  <a:gd name="T55" fmla="*/ 152 h 3871"/>
                  <a:gd name="T56" fmla="*/ 3195 w 5437"/>
                  <a:gd name="T57" fmla="*/ 279 h 3871"/>
                  <a:gd name="T58" fmla="*/ 3307 w 5437"/>
                  <a:gd name="T59" fmla="*/ 439 h 3871"/>
                  <a:gd name="T60" fmla="*/ 3419 w 5437"/>
                  <a:gd name="T61" fmla="*/ 628 h 3871"/>
                  <a:gd name="T62" fmla="*/ 3531 w 5437"/>
                  <a:gd name="T63" fmla="*/ 839 h 3871"/>
                  <a:gd name="T64" fmla="*/ 3644 w 5437"/>
                  <a:gd name="T65" fmla="*/ 1068 h 3871"/>
                  <a:gd name="T66" fmla="*/ 3755 w 5437"/>
                  <a:gd name="T67" fmla="*/ 1309 h 3871"/>
                  <a:gd name="T68" fmla="*/ 3867 w 5437"/>
                  <a:gd name="T69" fmla="*/ 1555 h 3871"/>
                  <a:gd name="T70" fmla="*/ 3980 w 5437"/>
                  <a:gd name="T71" fmla="*/ 1803 h 3871"/>
                  <a:gd name="T72" fmla="*/ 4092 w 5437"/>
                  <a:gd name="T73" fmla="*/ 2046 h 3871"/>
                  <a:gd name="T74" fmla="*/ 4204 w 5437"/>
                  <a:gd name="T75" fmla="*/ 2282 h 3871"/>
                  <a:gd name="T76" fmla="*/ 4315 w 5437"/>
                  <a:gd name="T77" fmla="*/ 2505 h 3871"/>
                  <a:gd name="T78" fmla="*/ 4428 w 5437"/>
                  <a:gd name="T79" fmla="*/ 2714 h 3871"/>
                  <a:gd name="T80" fmla="*/ 4540 w 5437"/>
                  <a:gd name="T81" fmla="*/ 2906 h 3871"/>
                  <a:gd name="T82" fmla="*/ 4652 w 5437"/>
                  <a:gd name="T83" fmla="*/ 3081 h 3871"/>
                  <a:gd name="T84" fmla="*/ 4765 w 5437"/>
                  <a:gd name="T85" fmla="*/ 3237 h 3871"/>
                  <a:gd name="T86" fmla="*/ 4877 w 5437"/>
                  <a:gd name="T87" fmla="*/ 3375 h 3871"/>
                  <a:gd name="T88" fmla="*/ 4988 w 5437"/>
                  <a:gd name="T89" fmla="*/ 3495 h 3871"/>
                  <a:gd name="T90" fmla="*/ 5100 w 5437"/>
                  <a:gd name="T91" fmla="*/ 3598 h 3871"/>
                  <a:gd name="T92" fmla="*/ 5213 w 5437"/>
                  <a:gd name="T93" fmla="*/ 3686 h 3871"/>
                  <a:gd name="T94" fmla="*/ 5325 w 5437"/>
                  <a:gd name="T95" fmla="*/ 3759 h 3871"/>
                  <a:gd name="T96" fmla="*/ 5437 w 5437"/>
                  <a:gd name="T97" fmla="*/ 3821 h 3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437" h="3871">
                    <a:moveTo>
                      <a:pt x="0" y="3871"/>
                    </a:moveTo>
                    <a:lnTo>
                      <a:pt x="57" y="3847"/>
                    </a:lnTo>
                    <a:lnTo>
                      <a:pt x="112" y="3821"/>
                    </a:lnTo>
                    <a:lnTo>
                      <a:pt x="168" y="3792"/>
                    </a:lnTo>
                    <a:lnTo>
                      <a:pt x="225" y="3759"/>
                    </a:lnTo>
                    <a:lnTo>
                      <a:pt x="280" y="3725"/>
                    </a:lnTo>
                    <a:lnTo>
                      <a:pt x="337" y="3687"/>
                    </a:lnTo>
                    <a:lnTo>
                      <a:pt x="393" y="3644"/>
                    </a:lnTo>
                    <a:lnTo>
                      <a:pt x="448" y="3598"/>
                    </a:lnTo>
                    <a:lnTo>
                      <a:pt x="505" y="3549"/>
                    </a:lnTo>
                    <a:lnTo>
                      <a:pt x="561" y="3496"/>
                    </a:lnTo>
                    <a:lnTo>
                      <a:pt x="617" y="3437"/>
                    </a:lnTo>
                    <a:lnTo>
                      <a:pt x="673" y="3375"/>
                    </a:lnTo>
                    <a:lnTo>
                      <a:pt x="728" y="3308"/>
                    </a:lnTo>
                    <a:lnTo>
                      <a:pt x="785" y="3238"/>
                    </a:lnTo>
                    <a:lnTo>
                      <a:pt x="841" y="3162"/>
                    </a:lnTo>
                    <a:lnTo>
                      <a:pt x="897" y="3081"/>
                    </a:lnTo>
                    <a:lnTo>
                      <a:pt x="953" y="2996"/>
                    </a:lnTo>
                    <a:lnTo>
                      <a:pt x="1010" y="2906"/>
                    </a:lnTo>
                    <a:lnTo>
                      <a:pt x="1065" y="2813"/>
                    </a:lnTo>
                    <a:lnTo>
                      <a:pt x="1121" y="2715"/>
                    </a:lnTo>
                    <a:lnTo>
                      <a:pt x="1178" y="2612"/>
                    </a:lnTo>
                    <a:lnTo>
                      <a:pt x="1233" y="2505"/>
                    </a:lnTo>
                    <a:lnTo>
                      <a:pt x="1290" y="2396"/>
                    </a:lnTo>
                    <a:lnTo>
                      <a:pt x="1346" y="2282"/>
                    </a:lnTo>
                    <a:lnTo>
                      <a:pt x="1401" y="2166"/>
                    </a:lnTo>
                    <a:lnTo>
                      <a:pt x="1458" y="2047"/>
                    </a:lnTo>
                    <a:lnTo>
                      <a:pt x="1513" y="1926"/>
                    </a:lnTo>
                    <a:lnTo>
                      <a:pt x="1570" y="1804"/>
                    </a:lnTo>
                    <a:lnTo>
                      <a:pt x="1626" y="1680"/>
                    </a:lnTo>
                    <a:lnTo>
                      <a:pt x="1681" y="1556"/>
                    </a:lnTo>
                    <a:lnTo>
                      <a:pt x="1738" y="1432"/>
                    </a:lnTo>
                    <a:lnTo>
                      <a:pt x="1794" y="1309"/>
                    </a:lnTo>
                    <a:lnTo>
                      <a:pt x="1850" y="1188"/>
                    </a:lnTo>
                    <a:lnTo>
                      <a:pt x="1906" y="1068"/>
                    </a:lnTo>
                    <a:lnTo>
                      <a:pt x="1963" y="952"/>
                    </a:lnTo>
                    <a:lnTo>
                      <a:pt x="2018" y="840"/>
                    </a:lnTo>
                    <a:lnTo>
                      <a:pt x="2074" y="732"/>
                    </a:lnTo>
                    <a:lnTo>
                      <a:pt x="2130" y="628"/>
                    </a:lnTo>
                    <a:lnTo>
                      <a:pt x="2186" y="531"/>
                    </a:lnTo>
                    <a:lnTo>
                      <a:pt x="2243" y="440"/>
                    </a:lnTo>
                    <a:lnTo>
                      <a:pt x="2298" y="356"/>
                    </a:lnTo>
                    <a:lnTo>
                      <a:pt x="2354" y="280"/>
                    </a:lnTo>
                    <a:lnTo>
                      <a:pt x="2411" y="212"/>
                    </a:lnTo>
                    <a:lnTo>
                      <a:pt x="2466" y="152"/>
                    </a:lnTo>
                    <a:lnTo>
                      <a:pt x="2523" y="103"/>
                    </a:lnTo>
                    <a:lnTo>
                      <a:pt x="2579" y="63"/>
                    </a:lnTo>
                    <a:lnTo>
                      <a:pt x="2634" y="32"/>
                    </a:lnTo>
                    <a:lnTo>
                      <a:pt x="2691" y="11"/>
                    </a:lnTo>
                    <a:lnTo>
                      <a:pt x="2747" y="0"/>
                    </a:lnTo>
                    <a:lnTo>
                      <a:pt x="2803" y="0"/>
                    </a:lnTo>
                    <a:lnTo>
                      <a:pt x="2859" y="11"/>
                    </a:lnTo>
                    <a:lnTo>
                      <a:pt x="2914" y="32"/>
                    </a:lnTo>
                    <a:lnTo>
                      <a:pt x="2971" y="63"/>
                    </a:lnTo>
                    <a:lnTo>
                      <a:pt x="3027" y="103"/>
                    </a:lnTo>
                    <a:lnTo>
                      <a:pt x="3083" y="152"/>
                    </a:lnTo>
                    <a:lnTo>
                      <a:pt x="3139" y="211"/>
                    </a:lnTo>
                    <a:lnTo>
                      <a:pt x="3195" y="279"/>
                    </a:lnTo>
                    <a:lnTo>
                      <a:pt x="3251" y="356"/>
                    </a:lnTo>
                    <a:lnTo>
                      <a:pt x="3307" y="439"/>
                    </a:lnTo>
                    <a:lnTo>
                      <a:pt x="3364" y="530"/>
                    </a:lnTo>
                    <a:lnTo>
                      <a:pt x="3419" y="628"/>
                    </a:lnTo>
                    <a:lnTo>
                      <a:pt x="3475" y="731"/>
                    </a:lnTo>
                    <a:lnTo>
                      <a:pt x="3531" y="839"/>
                    </a:lnTo>
                    <a:lnTo>
                      <a:pt x="3587" y="952"/>
                    </a:lnTo>
                    <a:lnTo>
                      <a:pt x="3644" y="1068"/>
                    </a:lnTo>
                    <a:lnTo>
                      <a:pt x="3699" y="1187"/>
                    </a:lnTo>
                    <a:lnTo>
                      <a:pt x="3755" y="1309"/>
                    </a:lnTo>
                    <a:lnTo>
                      <a:pt x="3812" y="1431"/>
                    </a:lnTo>
                    <a:lnTo>
                      <a:pt x="3867" y="1555"/>
                    </a:lnTo>
                    <a:lnTo>
                      <a:pt x="3924" y="1680"/>
                    </a:lnTo>
                    <a:lnTo>
                      <a:pt x="3980" y="1803"/>
                    </a:lnTo>
                    <a:lnTo>
                      <a:pt x="4035" y="1925"/>
                    </a:lnTo>
                    <a:lnTo>
                      <a:pt x="4092" y="2046"/>
                    </a:lnTo>
                    <a:lnTo>
                      <a:pt x="4148" y="2166"/>
                    </a:lnTo>
                    <a:lnTo>
                      <a:pt x="4204" y="2282"/>
                    </a:lnTo>
                    <a:lnTo>
                      <a:pt x="4260" y="2395"/>
                    </a:lnTo>
                    <a:lnTo>
                      <a:pt x="4315" y="2505"/>
                    </a:lnTo>
                    <a:lnTo>
                      <a:pt x="4372" y="2611"/>
                    </a:lnTo>
                    <a:lnTo>
                      <a:pt x="4428" y="2714"/>
                    </a:lnTo>
                    <a:lnTo>
                      <a:pt x="4484" y="2812"/>
                    </a:lnTo>
                    <a:lnTo>
                      <a:pt x="4540" y="2906"/>
                    </a:lnTo>
                    <a:lnTo>
                      <a:pt x="4597" y="2996"/>
                    </a:lnTo>
                    <a:lnTo>
                      <a:pt x="4652" y="3081"/>
                    </a:lnTo>
                    <a:lnTo>
                      <a:pt x="4708" y="3161"/>
                    </a:lnTo>
                    <a:lnTo>
                      <a:pt x="4765" y="3237"/>
                    </a:lnTo>
                    <a:lnTo>
                      <a:pt x="4820" y="3308"/>
                    </a:lnTo>
                    <a:lnTo>
                      <a:pt x="4877" y="3375"/>
                    </a:lnTo>
                    <a:lnTo>
                      <a:pt x="4932" y="3437"/>
                    </a:lnTo>
                    <a:lnTo>
                      <a:pt x="4988" y="3495"/>
                    </a:lnTo>
                    <a:lnTo>
                      <a:pt x="5045" y="3549"/>
                    </a:lnTo>
                    <a:lnTo>
                      <a:pt x="5100" y="3598"/>
                    </a:lnTo>
                    <a:lnTo>
                      <a:pt x="5157" y="3644"/>
                    </a:lnTo>
                    <a:lnTo>
                      <a:pt x="5213" y="3686"/>
                    </a:lnTo>
                    <a:lnTo>
                      <a:pt x="5268" y="3725"/>
                    </a:lnTo>
                    <a:lnTo>
                      <a:pt x="5325" y="3759"/>
                    </a:lnTo>
                    <a:lnTo>
                      <a:pt x="5381" y="3792"/>
                    </a:lnTo>
                    <a:lnTo>
                      <a:pt x="5437" y="3821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5588094" y="793287"/>
                <a:ext cx="1291097" cy="2543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5594770" y="5963957"/>
                <a:ext cx="1321019" cy="4642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</p:grpSp>
      <p:sp>
        <p:nvSpPr>
          <p:cNvPr id="81" name="TextBox 80"/>
          <p:cNvSpPr txBox="1"/>
          <p:nvPr/>
        </p:nvSpPr>
        <p:spPr>
          <a:xfrm>
            <a:off x="5265867" y="1107230"/>
            <a:ext cx="3599031" cy="563231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Post-Test, data does not perfectly follow the Normal Distribution. From data (SD=3.824) we predict (two examples for α): </a:t>
            </a:r>
          </a:p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better α = 50%, i≈0.798. Predicted Selection Differential S=3.052. </a:t>
            </a:r>
            <a:b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Realized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 Differential S=3.046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best α = 8.82% (3 of 34).  </a:t>
            </a:r>
            <a:b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i≈1.82. Predicted Selection Differential S=6.960. </a:t>
            </a:r>
            <a:b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Realized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Selection Differential S=6.002.</a:t>
            </a:r>
          </a:p>
          <a:p>
            <a:endParaRPr lang="en-GB" dirty="0"/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Although we have a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realized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 at our disposal, we still employ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h²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gain from selection.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Realized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gain from selection needs  … time to validate.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479" y="71060"/>
            <a:ext cx="8822813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Post-Test. We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have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phenotypic data of our trait-under-selection and choose (select) based on them.</a:t>
            </a:r>
          </a:p>
        </p:txBody>
      </p:sp>
      <p:graphicFrame>
        <p:nvGraphicFramePr>
          <p:cNvPr id="57" name="Table 56"/>
          <p:cNvGraphicFramePr>
            <a:graphicFrameLocks noGrp="1" noChangeAspect="1"/>
          </p:cNvGraphicFramePr>
          <p:nvPr/>
        </p:nvGraphicFramePr>
        <p:xfrm>
          <a:off x="9416317" y="146505"/>
          <a:ext cx="2621440" cy="654829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310720">
                  <a:extLst>
                    <a:ext uri="{9D8B030D-6E8A-4147-A177-3AD203B41FA5}">
                      <a16:colId xmlns:a16="http://schemas.microsoft.com/office/drawing/2014/main" val="2843453916"/>
                    </a:ext>
                  </a:extLst>
                </a:gridCol>
                <a:gridCol w="1310720">
                  <a:extLst>
                    <a:ext uri="{9D8B030D-6E8A-4147-A177-3AD203B41FA5}">
                      <a16:colId xmlns:a16="http://schemas.microsoft.com/office/drawing/2014/main" val="617655036"/>
                    </a:ext>
                  </a:extLst>
                </a:gridCol>
              </a:tblGrid>
              <a:tr h="3006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Entry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Yield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825513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KT42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42.965</a:t>
                      </a:r>
                      <a:endParaRPr lang="en-GB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322330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K31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41.776</a:t>
                      </a:r>
                      <a:endParaRPr lang="en-GB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EC6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915521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H15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40.979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0CB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246585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HF17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40.804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4CD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556816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KT43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40.455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36766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KT41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39.763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3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196204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D02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39.685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ED4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968693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H16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39.655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ED4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583898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KT46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39.194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9D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114861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HF24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38.128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DE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442359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D03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37.970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DF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914729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H14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37.418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3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704629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NI40</a:t>
                      </a:r>
                      <a:endParaRPr lang="en-GB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37.092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5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825073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H09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36.930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667954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HF19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36.668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403924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K26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36.550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817953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K32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36.129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491062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K27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36.028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328039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NI33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35.331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F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724905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HF22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35.298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201698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K30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35.236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640950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K25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35.223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D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013262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HF23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34.970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9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632069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D08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33.933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254606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D01</a:t>
                      </a:r>
                      <a:endParaRPr lang="en-GB" sz="105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33.388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236741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NI39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33.370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1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6393438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D07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32.853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9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024069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D06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32.488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484623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NI34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32.323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1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0599185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NI38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31.500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4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54687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NI35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30.539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5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412567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H10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29.824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413996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HF18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28.697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9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84155"/>
                  </a:ext>
                </a:extLst>
              </a:tr>
              <a:tr h="1837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H11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27.619</a:t>
                      </a:r>
                      <a:endParaRPr lang="en-GB" sz="10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969" marR="3996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32115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944764" y="1172626"/>
            <a:ext cx="271099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https://s.gwdg.de/lb9Gys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947613" y="1566815"/>
            <a:ext cx="2706584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N=34 inbred lines</a:t>
            </a:r>
          </a:p>
        </p:txBody>
      </p:sp>
      <p:sp>
        <p:nvSpPr>
          <p:cNvPr id="83" name="Right Triangle 82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Textfeld 5">
            <a:extLst>
              <a:ext uri="{FF2B5EF4-FFF2-40B4-BE49-F238E27FC236}">
                <a16:creationId xmlns:a16="http://schemas.microsoft.com/office/drawing/2014/main" id="{EEF47E8A-447E-4B56-A923-E59BD50C190C}"/>
              </a:ext>
            </a:extLst>
          </p:cNvPr>
          <p:cNvSpPr txBox="1"/>
          <p:nvPr/>
        </p:nvSpPr>
        <p:spPr>
          <a:xfrm>
            <a:off x="11527656" y="6346567"/>
            <a:ext cx="659069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8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11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9" y="520137"/>
            <a:ext cx="7885113" cy="630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4C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5"/>
          <p:cNvSpPr txBox="1"/>
          <p:nvPr/>
        </p:nvSpPr>
        <p:spPr>
          <a:xfrm>
            <a:off x="11386266" y="6360847"/>
            <a:ext cx="78217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9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489" y="0"/>
            <a:ext cx="12033244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Breeder’s Equation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 focus is on h² estimated as Gain/Selection Differential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69567" y="520137"/>
            <a:ext cx="5863166" cy="572464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Phenotypic variation at one (of the E=12) environments is, as expected, larger than phenotypic variation bet-ween candidates‘ means-across E=12. When selecting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1/3 superior ones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(data from one env.), then the Rea-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lized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Selection Differential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was 7.0 dt/ha (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56.0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- 49.0). Translated into approx. true genetic data (E=12; y-axis), gain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was only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39.5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-36.0 = 3.5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/ha.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3.5/7.0 =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(shrinkage by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half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). Only half of the Selection Differential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was sustainable, durable,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realized (‚inherited‘) after testing the material across E=12 (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12≈∞ ;-)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... Hence, heritability h² was h²=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 from Selection G = h² ∙ S </a:t>
            </a:r>
            <a:b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 from Selection G = 0.5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7.0 = 3.5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Experimentally assessing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then validating it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(approx.) genetic data is one option to estimate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h² ...       as h² = 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 rot="20040000">
            <a:off x="221525" y="4626081"/>
            <a:ext cx="2544360" cy="369332"/>
          </a:xfrm>
          <a:prstGeom prst="rect">
            <a:avLst/>
          </a:prstGeom>
          <a:solidFill>
            <a:srgbClr val="FFFFFF">
              <a:alpha val="38039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regression b = 0.5 = h²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99200" y="4010271"/>
            <a:ext cx="5236633" cy="806650"/>
          </a:xfrm>
          <a:prstGeom prst="roundRect">
            <a:avLst/>
          </a:prstGeom>
          <a:noFill/>
          <a:ln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44764" y="681560"/>
            <a:ext cx="2710999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https://s.gwdg.de/lb9Gys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990167" y="914400"/>
            <a:ext cx="8466" cy="4965700"/>
          </a:xfrm>
          <a:prstGeom prst="line">
            <a:avLst/>
          </a:prstGeom>
          <a:ln w="127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Triangle 10"/>
          <p:cNvSpPr/>
          <p:nvPr/>
        </p:nvSpPr>
        <p:spPr>
          <a:xfrm>
            <a:off x="2405" y="6582066"/>
            <a:ext cx="226195" cy="215900"/>
          </a:xfrm>
          <a:prstGeom prst="rtTriangle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FFFF00"/>
              </a:gs>
              <a:gs pos="99000">
                <a:srgbClr val="FFFF00"/>
              </a:gs>
            </a:gsLst>
            <a:lin ang="54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487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-0.11068 0.00185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34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5427</Words>
  <Application>Microsoft Office PowerPoint</Application>
  <PresentationFormat>Widescreen</PresentationFormat>
  <Paragraphs>625</Paragraphs>
  <Slides>30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Links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Courier New</vt:lpstr>
      <vt:lpstr>Segoe UI</vt:lpstr>
      <vt:lpstr>Times New Roman</vt:lpstr>
      <vt:lpstr>Office Theme</vt:lpstr>
      <vt:lpstr>file:///C:\Göttingen\W.Link\Daten%20(D)\MODULE\Modul-GPPB\GPPB%20WS%202020-21+2022-23\plus%2023-24\36L%20mal%2012E.docx</vt:lpstr>
      <vt:lpstr>file:///C:\Göttingen\W.Link\Daten%20(D)\pdf-Dateien\Für%20Lehre\ab%20Februar%202022\Die%20Chapter%20zu%20h²%20und%20GxE\Daten%20zu%20Yingzhe%20Wang%20S%20h²%20i%20Gain%20aus%20EXCEL.docx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QQQ</dc:creator>
  <cp:lastModifiedBy>Wolfgang</cp:lastModifiedBy>
  <cp:revision>582</cp:revision>
  <dcterms:created xsi:type="dcterms:W3CDTF">2023-09-13T08:47:00Z</dcterms:created>
  <dcterms:modified xsi:type="dcterms:W3CDTF">2026-07-23T13:39:47Z</dcterms:modified>
</cp:coreProperties>
</file>